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askerville Display PT Bold" panose="020B0604020202020204" charset="0"/>
      <p:regular r:id="rId21"/>
    </p:embeddedFont>
    <p:embeddedFont>
      <p:font typeface="Calibri" panose="020F0502020204030204" pitchFamily="34" charset="0"/>
      <p:regular r:id="rId22"/>
      <p:bold r:id="rId23"/>
      <p:italic r:id="rId24"/>
      <p:boldItalic r:id="rId25"/>
    </p:embeddedFont>
    <p:embeddedFont>
      <p:font typeface="Inter" panose="020B0604020202020204" charset="0"/>
      <p:regular r:id="rId26"/>
    </p:embeddedFont>
    <p:embeddedFont>
      <p:font typeface="Inter Bold" panose="020B0604020202020204" charset="0"/>
      <p:regular r:id="rId27"/>
    </p:embeddedFont>
    <p:embeddedFont>
      <p:font typeface="Now" panose="020B0604020202020204" charset="0"/>
      <p:regular r:id="rId28"/>
    </p:embeddedFont>
    <p:embeddedFont>
      <p:font typeface="Now Bold" panose="020B0604020202020204" charset="0"/>
      <p:regular r:id="rId29"/>
    </p:embeddedFont>
    <p:embeddedFont>
      <p:font typeface="Now Medium"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657704" y="3694738"/>
            <a:ext cx="6972592" cy="4453743"/>
          </a:xfrm>
          <a:custGeom>
            <a:avLst/>
            <a:gdLst/>
            <a:ahLst/>
            <a:cxnLst/>
            <a:rect l="l" t="t" r="r" b="b"/>
            <a:pathLst>
              <a:path w="6972592" h="4453743">
                <a:moveTo>
                  <a:pt x="0" y="0"/>
                </a:moveTo>
                <a:lnTo>
                  <a:pt x="6972592" y="0"/>
                </a:lnTo>
                <a:lnTo>
                  <a:pt x="6972592" y="4453744"/>
                </a:lnTo>
                <a:lnTo>
                  <a:pt x="0" y="4453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727417"/>
            <a:ext cx="15759649" cy="1438910"/>
          </a:xfrm>
          <a:prstGeom prst="rect">
            <a:avLst/>
          </a:prstGeom>
        </p:spPr>
        <p:txBody>
          <a:bodyPr lIns="0" tIns="0" rIns="0" bIns="0" rtlCol="0" anchor="t">
            <a:spAutoFit/>
          </a:bodyPr>
          <a:lstStyle/>
          <a:p>
            <a:pPr algn="ctr">
              <a:lnSpc>
                <a:spcPts val="5740"/>
              </a:lnSpc>
            </a:pPr>
            <a:r>
              <a:rPr lang="en-US" sz="4100" spc="114" dirty="0">
                <a:solidFill>
                  <a:srgbClr val="404040"/>
                </a:solidFill>
                <a:latin typeface="Now Bold"/>
              </a:rPr>
              <a:t>DISPARITIES IN VICTIMIZATION RATES AMONG ASIAN BLACK &amp; WHITE AMERICANS FROM 2020-2021</a:t>
            </a:r>
          </a:p>
        </p:txBody>
      </p:sp>
      <p:sp>
        <p:nvSpPr>
          <p:cNvPr id="4" name="TextBox 4"/>
          <p:cNvSpPr txBox="1"/>
          <p:nvPr/>
        </p:nvSpPr>
        <p:spPr>
          <a:xfrm>
            <a:off x="2690811" y="8708860"/>
            <a:ext cx="12906378" cy="1288288"/>
          </a:xfrm>
          <a:prstGeom prst="rect">
            <a:avLst/>
          </a:prstGeom>
        </p:spPr>
        <p:txBody>
          <a:bodyPr lIns="0" tIns="0" rIns="0" bIns="0" rtlCol="0" anchor="t">
            <a:spAutoFit/>
          </a:bodyPr>
          <a:lstStyle/>
          <a:p>
            <a:pPr algn="ctr">
              <a:lnSpc>
                <a:spcPts val="3415"/>
              </a:lnSpc>
            </a:pPr>
            <a:r>
              <a:rPr lang="en-US" sz="2799">
                <a:solidFill>
                  <a:srgbClr val="000000"/>
                </a:solidFill>
                <a:latin typeface="Now"/>
              </a:rPr>
              <a:t>EPPS 6356 Data Visualization</a:t>
            </a:r>
          </a:p>
          <a:p>
            <a:pPr algn="ctr">
              <a:lnSpc>
                <a:spcPts val="3415"/>
              </a:lnSpc>
            </a:pPr>
            <a:r>
              <a:rPr lang="en-US" sz="2799">
                <a:solidFill>
                  <a:srgbClr val="000000"/>
                </a:solidFill>
                <a:latin typeface="Now"/>
              </a:rPr>
              <a:t>Farrah Ali, Hoda Elsafadi, Grant Powell, Tayaba Saleem, Yichao Jin</a:t>
            </a:r>
          </a:p>
          <a:p>
            <a:pPr algn="ctr">
              <a:lnSpc>
                <a:spcPts val="3415"/>
              </a:lnSpc>
            </a:pPr>
            <a:r>
              <a:rPr lang="en-US" sz="2799">
                <a:solidFill>
                  <a:srgbClr val="000000"/>
                </a:solidFill>
                <a:latin typeface="Now"/>
              </a:rPr>
              <a:t>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85395" y="3804580"/>
            <a:ext cx="8958605" cy="4492734"/>
          </a:xfrm>
          <a:custGeom>
            <a:avLst/>
            <a:gdLst/>
            <a:ahLst/>
            <a:cxnLst/>
            <a:rect l="l" t="t" r="r" b="b"/>
            <a:pathLst>
              <a:path w="8958605" h="4492734">
                <a:moveTo>
                  <a:pt x="0" y="0"/>
                </a:moveTo>
                <a:lnTo>
                  <a:pt x="8958605" y="0"/>
                </a:lnTo>
                <a:lnTo>
                  <a:pt x="8958605" y="4492734"/>
                </a:lnTo>
                <a:lnTo>
                  <a:pt x="0" y="4492734"/>
                </a:lnTo>
                <a:lnTo>
                  <a:pt x="0" y="0"/>
                </a:lnTo>
                <a:close/>
              </a:path>
            </a:pathLst>
          </a:custGeom>
          <a:blipFill>
            <a:blip r:embed="rId2"/>
            <a:stretch>
              <a:fillRect l="-452" r="-452"/>
            </a:stretch>
          </a:blipFill>
        </p:spPr>
        <p:txBody>
          <a:bodyPr/>
          <a:lstStyle/>
          <a:p>
            <a:endParaRPr lang="en-US"/>
          </a:p>
        </p:txBody>
      </p:sp>
      <p:sp>
        <p:nvSpPr>
          <p:cNvPr id="3" name="Freeform 3"/>
          <p:cNvSpPr/>
          <p:nvPr/>
        </p:nvSpPr>
        <p:spPr>
          <a:xfrm>
            <a:off x="9276128" y="3804580"/>
            <a:ext cx="8958605" cy="4492734"/>
          </a:xfrm>
          <a:custGeom>
            <a:avLst/>
            <a:gdLst/>
            <a:ahLst/>
            <a:cxnLst/>
            <a:rect l="l" t="t" r="r" b="b"/>
            <a:pathLst>
              <a:path w="8958605" h="4492734">
                <a:moveTo>
                  <a:pt x="0" y="0"/>
                </a:moveTo>
                <a:lnTo>
                  <a:pt x="8958606" y="0"/>
                </a:lnTo>
                <a:lnTo>
                  <a:pt x="8958606" y="4492734"/>
                </a:lnTo>
                <a:lnTo>
                  <a:pt x="0" y="4492734"/>
                </a:lnTo>
                <a:lnTo>
                  <a:pt x="0" y="0"/>
                </a:lnTo>
                <a:close/>
              </a:path>
            </a:pathLst>
          </a:custGeom>
          <a:blipFill>
            <a:blip r:embed="rId3"/>
            <a:stretch>
              <a:fillRect l="-1074" r="-1074"/>
            </a:stretch>
          </a:blipFill>
        </p:spPr>
        <p:txBody>
          <a:bodyPr/>
          <a:lstStyle/>
          <a:p>
            <a:endParaRPr lang="en-US"/>
          </a:p>
        </p:txBody>
      </p:sp>
      <p:sp>
        <p:nvSpPr>
          <p:cNvPr id="4" name="TextBox 4"/>
          <p:cNvSpPr txBox="1"/>
          <p:nvPr/>
        </p:nvSpPr>
        <p:spPr>
          <a:xfrm>
            <a:off x="6418549" y="1009650"/>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5" name="TextBox 5"/>
          <p:cNvSpPr txBox="1"/>
          <p:nvPr/>
        </p:nvSpPr>
        <p:spPr>
          <a:xfrm>
            <a:off x="1700638" y="2108316"/>
            <a:ext cx="14886723"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COMPARISON BETWEEN VICTIMIZATION RATES OF ASIAN &amp; WHITE AMERICANS FROM 2020-2021</a:t>
            </a:r>
          </a:p>
        </p:txBody>
      </p:sp>
      <p:sp>
        <p:nvSpPr>
          <p:cNvPr id="6" name="TextBox 6"/>
          <p:cNvSpPr txBox="1"/>
          <p:nvPr/>
        </p:nvSpPr>
        <p:spPr>
          <a:xfrm>
            <a:off x="4369580" y="8705813"/>
            <a:ext cx="1261717"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ASIAN</a:t>
            </a:r>
          </a:p>
        </p:txBody>
      </p:sp>
      <p:sp>
        <p:nvSpPr>
          <p:cNvPr id="7" name="TextBox 7"/>
          <p:cNvSpPr txBox="1"/>
          <p:nvPr/>
        </p:nvSpPr>
        <p:spPr>
          <a:xfrm>
            <a:off x="13357424" y="8705813"/>
            <a:ext cx="1199159"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24603" y="4042002"/>
            <a:ext cx="8629391" cy="4286508"/>
          </a:xfrm>
          <a:custGeom>
            <a:avLst/>
            <a:gdLst/>
            <a:ahLst/>
            <a:cxnLst/>
            <a:rect l="l" t="t" r="r" b="b"/>
            <a:pathLst>
              <a:path w="8629391" h="4286508">
                <a:moveTo>
                  <a:pt x="0" y="0"/>
                </a:moveTo>
                <a:lnTo>
                  <a:pt x="8629391" y="0"/>
                </a:lnTo>
                <a:lnTo>
                  <a:pt x="8629391" y="4286508"/>
                </a:lnTo>
                <a:lnTo>
                  <a:pt x="0" y="4286508"/>
                </a:lnTo>
                <a:lnTo>
                  <a:pt x="0" y="0"/>
                </a:lnTo>
                <a:close/>
              </a:path>
            </a:pathLst>
          </a:custGeom>
          <a:blipFill>
            <a:blip r:embed="rId2"/>
            <a:stretch>
              <a:fillRect l="-232" r="-232"/>
            </a:stretch>
          </a:blipFill>
        </p:spPr>
        <p:txBody>
          <a:bodyPr/>
          <a:lstStyle/>
          <a:p>
            <a:endParaRPr lang="en-US"/>
          </a:p>
        </p:txBody>
      </p:sp>
      <p:sp>
        <p:nvSpPr>
          <p:cNvPr id="3" name="Freeform 3"/>
          <p:cNvSpPr/>
          <p:nvPr/>
        </p:nvSpPr>
        <p:spPr>
          <a:xfrm>
            <a:off x="9373238" y="4042002"/>
            <a:ext cx="8541123" cy="4286508"/>
          </a:xfrm>
          <a:custGeom>
            <a:avLst/>
            <a:gdLst/>
            <a:ahLst/>
            <a:cxnLst/>
            <a:rect l="l" t="t" r="r" b="b"/>
            <a:pathLst>
              <a:path w="8541123" h="4286508">
                <a:moveTo>
                  <a:pt x="0" y="0"/>
                </a:moveTo>
                <a:lnTo>
                  <a:pt x="8541123" y="0"/>
                </a:lnTo>
                <a:lnTo>
                  <a:pt x="8541123" y="4286508"/>
                </a:lnTo>
                <a:lnTo>
                  <a:pt x="0" y="428650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286421" y="1180180"/>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5" name="TextBox 5"/>
          <p:cNvSpPr txBox="1"/>
          <p:nvPr/>
        </p:nvSpPr>
        <p:spPr>
          <a:xfrm>
            <a:off x="1700638" y="2199017"/>
            <a:ext cx="14886723"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COMPARISON BETWEEN VICTIMIZATION RATES OF BLACK &amp; WHITE AMERICANS FROM 2020-2021: MONTHLY</a:t>
            </a:r>
          </a:p>
        </p:txBody>
      </p:sp>
      <p:sp>
        <p:nvSpPr>
          <p:cNvPr id="6" name="TextBox 6"/>
          <p:cNvSpPr txBox="1"/>
          <p:nvPr/>
        </p:nvSpPr>
        <p:spPr>
          <a:xfrm>
            <a:off x="4212501" y="9028624"/>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BLACK</a:t>
            </a:r>
          </a:p>
        </p:txBody>
      </p:sp>
      <p:sp>
        <p:nvSpPr>
          <p:cNvPr id="7" name="TextBox 7"/>
          <p:cNvSpPr txBox="1"/>
          <p:nvPr/>
        </p:nvSpPr>
        <p:spPr>
          <a:xfrm>
            <a:off x="13354555" y="9100035"/>
            <a:ext cx="1376904"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85395" y="3804580"/>
            <a:ext cx="8958605" cy="4492734"/>
          </a:xfrm>
          <a:custGeom>
            <a:avLst/>
            <a:gdLst/>
            <a:ahLst/>
            <a:cxnLst/>
            <a:rect l="l" t="t" r="r" b="b"/>
            <a:pathLst>
              <a:path w="8958605" h="4492734">
                <a:moveTo>
                  <a:pt x="0" y="0"/>
                </a:moveTo>
                <a:lnTo>
                  <a:pt x="8958605" y="0"/>
                </a:lnTo>
                <a:lnTo>
                  <a:pt x="8958605" y="4492734"/>
                </a:lnTo>
                <a:lnTo>
                  <a:pt x="0" y="4492734"/>
                </a:lnTo>
                <a:lnTo>
                  <a:pt x="0" y="0"/>
                </a:lnTo>
                <a:close/>
              </a:path>
            </a:pathLst>
          </a:custGeom>
          <a:blipFill>
            <a:blip r:embed="rId2"/>
            <a:stretch>
              <a:fillRect/>
            </a:stretch>
          </a:blipFill>
        </p:spPr>
        <p:txBody>
          <a:bodyPr/>
          <a:lstStyle/>
          <a:p>
            <a:endParaRPr lang="en-US"/>
          </a:p>
        </p:txBody>
      </p:sp>
      <p:sp>
        <p:nvSpPr>
          <p:cNvPr id="3" name="Freeform 3"/>
          <p:cNvSpPr/>
          <p:nvPr/>
        </p:nvSpPr>
        <p:spPr>
          <a:xfrm>
            <a:off x="9276128" y="3804580"/>
            <a:ext cx="8958605" cy="4492734"/>
          </a:xfrm>
          <a:custGeom>
            <a:avLst/>
            <a:gdLst/>
            <a:ahLst/>
            <a:cxnLst/>
            <a:rect l="l" t="t" r="r" b="b"/>
            <a:pathLst>
              <a:path w="8958605" h="4492734">
                <a:moveTo>
                  <a:pt x="0" y="0"/>
                </a:moveTo>
                <a:lnTo>
                  <a:pt x="8958606" y="0"/>
                </a:lnTo>
                <a:lnTo>
                  <a:pt x="8958606" y="4492734"/>
                </a:lnTo>
                <a:lnTo>
                  <a:pt x="0" y="4492734"/>
                </a:lnTo>
                <a:lnTo>
                  <a:pt x="0" y="0"/>
                </a:lnTo>
                <a:close/>
              </a:path>
            </a:pathLst>
          </a:custGeom>
          <a:blipFill>
            <a:blip r:embed="rId3"/>
            <a:stretch>
              <a:fillRect l="-1074" r="-1074"/>
            </a:stretch>
          </a:blipFill>
        </p:spPr>
        <p:txBody>
          <a:bodyPr/>
          <a:lstStyle/>
          <a:p>
            <a:endParaRPr lang="en-US"/>
          </a:p>
        </p:txBody>
      </p:sp>
      <p:sp>
        <p:nvSpPr>
          <p:cNvPr id="4" name="TextBox 4"/>
          <p:cNvSpPr txBox="1"/>
          <p:nvPr/>
        </p:nvSpPr>
        <p:spPr>
          <a:xfrm>
            <a:off x="6418549" y="1009650"/>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5" name="TextBox 5"/>
          <p:cNvSpPr txBox="1"/>
          <p:nvPr/>
        </p:nvSpPr>
        <p:spPr>
          <a:xfrm>
            <a:off x="1700638" y="2108316"/>
            <a:ext cx="14886723"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COMPARISON BETWEEN VICTIMIZATION RATES OF BLACK &amp; WHITE AMERICANS FROM 2020-2021</a:t>
            </a:r>
          </a:p>
        </p:txBody>
      </p:sp>
      <p:sp>
        <p:nvSpPr>
          <p:cNvPr id="6" name="TextBox 6"/>
          <p:cNvSpPr txBox="1"/>
          <p:nvPr/>
        </p:nvSpPr>
        <p:spPr>
          <a:xfrm>
            <a:off x="4369580" y="8705813"/>
            <a:ext cx="1261717"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BLACK</a:t>
            </a:r>
          </a:p>
        </p:txBody>
      </p:sp>
      <p:sp>
        <p:nvSpPr>
          <p:cNvPr id="7" name="TextBox 7"/>
          <p:cNvSpPr txBox="1"/>
          <p:nvPr/>
        </p:nvSpPr>
        <p:spPr>
          <a:xfrm>
            <a:off x="13357424" y="8705813"/>
            <a:ext cx="1199159"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307032" y="3947123"/>
            <a:ext cx="8980968" cy="4412010"/>
          </a:xfrm>
          <a:custGeom>
            <a:avLst/>
            <a:gdLst/>
            <a:ahLst/>
            <a:cxnLst/>
            <a:rect l="l" t="t" r="r" b="b"/>
            <a:pathLst>
              <a:path w="8980968" h="4412010">
                <a:moveTo>
                  <a:pt x="0" y="0"/>
                </a:moveTo>
                <a:lnTo>
                  <a:pt x="8980968" y="0"/>
                </a:lnTo>
                <a:lnTo>
                  <a:pt x="8980968" y="4412009"/>
                </a:lnTo>
                <a:lnTo>
                  <a:pt x="0" y="4412009"/>
                </a:lnTo>
                <a:lnTo>
                  <a:pt x="0" y="0"/>
                </a:lnTo>
                <a:close/>
              </a:path>
            </a:pathLst>
          </a:custGeom>
          <a:blipFill>
            <a:blip r:embed="rId2"/>
            <a:stretch>
              <a:fillRect/>
            </a:stretch>
          </a:blipFill>
        </p:spPr>
        <p:txBody>
          <a:bodyPr/>
          <a:lstStyle/>
          <a:p>
            <a:endParaRPr lang="en-US"/>
          </a:p>
        </p:txBody>
      </p:sp>
      <p:sp>
        <p:nvSpPr>
          <p:cNvPr id="3" name="Freeform 3"/>
          <p:cNvSpPr/>
          <p:nvPr/>
        </p:nvSpPr>
        <p:spPr>
          <a:xfrm>
            <a:off x="44767" y="3947123"/>
            <a:ext cx="9099233" cy="4412010"/>
          </a:xfrm>
          <a:custGeom>
            <a:avLst/>
            <a:gdLst/>
            <a:ahLst/>
            <a:cxnLst/>
            <a:rect l="l" t="t" r="r" b="b"/>
            <a:pathLst>
              <a:path w="9099233" h="4412010">
                <a:moveTo>
                  <a:pt x="0" y="0"/>
                </a:moveTo>
                <a:lnTo>
                  <a:pt x="9099233" y="0"/>
                </a:lnTo>
                <a:lnTo>
                  <a:pt x="9099233" y="4412009"/>
                </a:lnTo>
                <a:lnTo>
                  <a:pt x="0" y="4412009"/>
                </a:lnTo>
                <a:lnTo>
                  <a:pt x="0" y="0"/>
                </a:lnTo>
                <a:close/>
              </a:path>
            </a:pathLst>
          </a:custGeom>
          <a:blipFill>
            <a:blip r:embed="rId3"/>
            <a:stretch>
              <a:fillRect t="-656" b="-656"/>
            </a:stretch>
          </a:blipFill>
        </p:spPr>
        <p:txBody>
          <a:bodyPr/>
          <a:lstStyle/>
          <a:p>
            <a:endParaRPr lang="en-US"/>
          </a:p>
        </p:txBody>
      </p:sp>
      <p:sp>
        <p:nvSpPr>
          <p:cNvPr id="4" name="TextBox 4"/>
          <p:cNvSpPr txBox="1"/>
          <p:nvPr/>
        </p:nvSpPr>
        <p:spPr>
          <a:xfrm>
            <a:off x="6525498" y="578612"/>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5" name="TextBox 5"/>
          <p:cNvSpPr txBox="1"/>
          <p:nvPr/>
        </p:nvSpPr>
        <p:spPr>
          <a:xfrm>
            <a:off x="1700638" y="1954171"/>
            <a:ext cx="14886723"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COMPARISON BETWEEN VICTIMIZATION RATES OF BLACK &amp; WHITE AMERICANS FROM 2020-2021: YEARLY</a:t>
            </a:r>
          </a:p>
        </p:txBody>
      </p:sp>
      <p:sp>
        <p:nvSpPr>
          <p:cNvPr id="6" name="TextBox 6"/>
          <p:cNvSpPr txBox="1"/>
          <p:nvPr/>
        </p:nvSpPr>
        <p:spPr>
          <a:xfrm>
            <a:off x="4212501" y="9028624"/>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BLACK</a:t>
            </a:r>
          </a:p>
        </p:txBody>
      </p:sp>
      <p:sp>
        <p:nvSpPr>
          <p:cNvPr id="7" name="TextBox 7"/>
          <p:cNvSpPr txBox="1"/>
          <p:nvPr/>
        </p:nvSpPr>
        <p:spPr>
          <a:xfrm>
            <a:off x="13354555" y="9100035"/>
            <a:ext cx="1376904"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5490" y="4254557"/>
            <a:ext cx="8615554" cy="3883472"/>
          </a:xfrm>
          <a:custGeom>
            <a:avLst/>
            <a:gdLst/>
            <a:ahLst/>
            <a:cxnLst/>
            <a:rect l="l" t="t" r="r" b="b"/>
            <a:pathLst>
              <a:path w="8615554" h="3883472">
                <a:moveTo>
                  <a:pt x="0" y="0"/>
                </a:moveTo>
                <a:lnTo>
                  <a:pt x="8615555" y="0"/>
                </a:lnTo>
                <a:lnTo>
                  <a:pt x="8615555" y="3883472"/>
                </a:lnTo>
                <a:lnTo>
                  <a:pt x="0" y="3883472"/>
                </a:lnTo>
                <a:lnTo>
                  <a:pt x="0" y="0"/>
                </a:lnTo>
                <a:close/>
              </a:path>
            </a:pathLst>
          </a:custGeom>
          <a:blipFill>
            <a:blip r:embed="rId2"/>
            <a:stretch>
              <a:fillRect t="-487" b="-487"/>
            </a:stretch>
          </a:blipFill>
        </p:spPr>
        <p:txBody>
          <a:bodyPr/>
          <a:lstStyle/>
          <a:p>
            <a:endParaRPr lang="en-US"/>
          </a:p>
        </p:txBody>
      </p:sp>
      <p:sp>
        <p:nvSpPr>
          <p:cNvPr id="3" name="TextBox 3"/>
          <p:cNvSpPr txBox="1"/>
          <p:nvPr/>
        </p:nvSpPr>
        <p:spPr>
          <a:xfrm>
            <a:off x="6499747" y="578612"/>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4" name="TextBox 4"/>
          <p:cNvSpPr txBox="1"/>
          <p:nvPr/>
        </p:nvSpPr>
        <p:spPr>
          <a:xfrm>
            <a:off x="2615071" y="1510526"/>
            <a:ext cx="13484511"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TREND COMPARISON OF DAILY VICTIMIZATION RATES OF ASIAN &amp; WHITE AMERICANS IN LOS ANGELES 2020-2021</a:t>
            </a:r>
          </a:p>
        </p:txBody>
      </p:sp>
      <p:sp>
        <p:nvSpPr>
          <p:cNvPr id="5" name="TextBox 5"/>
          <p:cNvSpPr txBox="1"/>
          <p:nvPr/>
        </p:nvSpPr>
        <p:spPr>
          <a:xfrm>
            <a:off x="539127" y="3082786"/>
            <a:ext cx="8604873" cy="653060"/>
          </a:xfrm>
          <a:prstGeom prst="rect">
            <a:avLst/>
          </a:prstGeom>
        </p:spPr>
        <p:txBody>
          <a:bodyPr lIns="0" tIns="0" rIns="0" bIns="0" rtlCol="0" anchor="t">
            <a:spAutoFit/>
          </a:bodyPr>
          <a:lstStyle/>
          <a:p>
            <a:pPr algn="ctr">
              <a:lnSpc>
                <a:spcPts val="2554"/>
              </a:lnSpc>
              <a:spcBef>
                <a:spcPct val="0"/>
              </a:spcBef>
            </a:pPr>
            <a:r>
              <a:rPr lang="en-US" sz="2093">
                <a:solidFill>
                  <a:srgbClr val="000000"/>
                </a:solidFill>
                <a:latin typeface="Now Bold"/>
              </a:rPr>
              <a:t>TIME SERIES PLOT WITH DISCONTINUITY DESIGN FOR ASIAN VICTIMS</a:t>
            </a:r>
          </a:p>
        </p:txBody>
      </p:sp>
      <p:sp>
        <p:nvSpPr>
          <p:cNvPr id="6" name="TextBox 6"/>
          <p:cNvSpPr txBox="1"/>
          <p:nvPr/>
        </p:nvSpPr>
        <p:spPr>
          <a:xfrm>
            <a:off x="9342145" y="3073261"/>
            <a:ext cx="8328626" cy="594268"/>
          </a:xfrm>
          <a:prstGeom prst="rect">
            <a:avLst/>
          </a:prstGeom>
        </p:spPr>
        <p:txBody>
          <a:bodyPr lIns="0" tIns="0" rIns="0" bIns="0" rtlCol="0" anchor="t">
            <a:spAutoFit/>
          </a:bodyPr>
          <a:lstStyle/>
          <a:p>
            <a:pPr algn="ctr">
              <a:lnSpc>
                <a:spcPts val="2367"/>
              </a:lnSpc>
              <a:spcBef>
                <a:spcPct val="0"/>
              </a:spcBef>
            </a:pPr>
            <a:r>
              <a:rPr lang="en-US" sz="1940">
                <a:solidFill>
                  <a:srgbClr val="000000"/>
                </a:solidFill>
                <a:latin typeface="Now Bold"/>
              </a:rPr>
              <a:t>TIME SERIES PLOT WITH DISCONTINUITY DESIGN FOR WHITE VICTIMS</a:t>
            </a:r>
          </a:p>
        </p:txBody>
      </p:sp>
      <p:sp>
        <p:nvSpPr>
          <p:cNvPr id="7" name="Freeform 7"/>
          <p:cNvSpPr/>
          <p:nvPr/>
        </p:nvSpPr>
        <p:spPr>
          <a:xfrm>
            <a:off x="9183499" y="4254557"/>
            <a:ext cx="8645918" cy="3861237"/>
          </a:xfrm>
          <a:custGeom>
            <a:avLst/>
            <a:gdLst/>
            <a:ahLst/>
            <a:cxnLst/>
            <a:rect l="l" t="t" r="r" b="b"/>
            <a:pathLst>
              <a:path w="8645918" h="3861237">
                <a:moveTo>
                  <a:pt x="0" y="0"/>
                </a:moveTo>
                <a:lnTo>
                  <a:pt x="8645918" y="0"/>
                </a:lnTo>
                <a:lnTo>
                  <a:pt x="8645918" y="3861237"/>
                </a:lnTo>
                <a:lnTo>
                  <a:pt x="0" y="3861237"/>
                </a:lnTo>
                <a:lnTo>
                  <a:pt x="0" y="0"/>
                </a:lnTo>
                <a:close/>
              </a:path>
            </a:pathLst>
          </a:custGeom>
          <a:blipFill>
            <a:blip r:embed="rId3"/>
            <a:stretch>
              <a:fillRect t="-923" b="-923"/>
            </a:stretch>
          </a:blipFill>
        </p:spPr>
        <p:txBody>
          <a:bodyPr/>
          <a:lstStyle/>
          <a:p>
            <a:endParaRPr lang="en-US"/>
          </a:p>
        </p:txBody>
      </p:sp>
      <p:sp>
        <p:nvSpPr>
          <p:cNvPr id="8" name="TextBox 8"/>
          <p:cNvSpPr txBox="1"/>
          <p:nvPr/>
        </p:nvSpPr>
        <p:spPr>
          <a:xfrm>
            <a:off x="4212501" y="9028624"/>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ASIAN</a:t>
            </a:r>
          </a:p>
        </p:txBody>
      </p:sp>
      <p:sp>
        <p:nvSpPr>
          <p:cNvPr id="9" name="TextBox 9"/>
          <p:cNvSpPr txBox="1"/>
          <p:nvPr/>
        </p:nvSpPr>
        <p:spPr>
          <a:xfrm>
            <a:off x="13354555" y="9100035"/>
            <a:ext cx="1376904"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5490" y="4254557"/>
            <a:ext cx="8615554" cy="3883472"/>
          </a:xfrm>
          <a:custGeom>
            <a:avLst/>
            <a:gdLst/>
            <a:ahLst/>
            <a:cxnLst/>
            <a:rect l="l" t="t" r="r" b="b"/>
            <a:pathLst>
              <a:path w="8615554" h="3883472">
                <a:moveTo>
                  <a:pt x="0" y="0"/>
                </a:moveTo>
                <a:lnTo>
                  <a:pt x="8615555" y="0"/>
                </a:lnTo>
                <a:lnTo>
                  <a:pt x="8615555" y="3883472"/>
                </a:lnTo>
                <a:lnTo>
                  <a:pt x="0" y="3883472"/>
                </a:lnTo>
                <a:lnTo>
                  <a:pt x="0" y="0"/>
                </a:lnTo>
                <a:close/>
              </a:path>
            </a:pathLst>
          </a:custGeom>
          <a:blipFill>
            <a:blip r:embed="rId2"/>
            <a:stretch>
              <a:fillRect l="-582" r="-582"/>
            </a:stretch>
          </a:blipFill>
        </p:spPr>
        <p:txBody>
          <a:bodyPr/>
          <a:lstStyle/>
          <a:p>
            <a:endParaRPr lang="en-US"/>
          </a:p>
        </p:txBody>
      </p:sp>
      <p:sp>
        <p:nvSpPr>
          <p:cNvPr id="3" name="TextBox 3"/>
          <p:cNvSpPr txBox="1"/>
          <p:nvPr/>
        </p:nvSpPr>
        <p:spPr>
          <a:xfrm>
            <a:off x="6499747" y="578612"/>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4" name="TextBox 4"/>
          <p:cNvSpPr txBox="1"/>
          <p:nvPr/>
        </p:nvSpPr>
        <p:spPr>
          <a:xfrm>
            <a:off x="539127" y="3082786"/>
            <a:ext cx="8604873" cy="653060"/>
          </a:xfrm>
          <a:prstGeom prst="rect">
            <a:avLst/>
          </a:prstGeom>
        </p:spPr>
        <p:txBody>
          <a:bodyPr lIns="0" tIns="0" rIns="0" bIns="0" rtlCol="0" anchor="t">
            <a:spAutoFit/>
          </a:bodyPr>
          <a:lstStyle/>
          <a:p>
            <a:pPr algn="ctr">
              <a:lnSpc>
                <a:spcPts val="2554"/>
              </a:lnSpc>
              <a:spcBef>
                <a:spcPct val="0"/>
              </a:spcBef>
            </a:pPr>
            <a:r>
              <a:rPr lang="en-US" sz="2093">
                <a:solidFill>
                  <a:srgbClr val="000000"/>
                </a:solidFill>
                <a:latin typeface="Now Bold"/>
              </a:rPr>
              <a:t>TIME SERIES PLOT WITH DISCONTINUITY DESIGN FOR BLACK VICTIMS</a:t>
            </a:r>
          </a:p>
        </p:txBody>
      </p:sp>
      <p:sp>
        <p:nvSpPr>
          <p:cNvPr id="5" name="TextBox 5"/>
          <p:cNvSpPr txBox="1"/>
          <p:nvPr/>
        </p:nvSpPr>
        <p:spPr>
          <a:xfrm>
            <a:off x="9357326" y="3073261"/>
            <a:ext cx="8328626" cy="594268"/>
          </a:xfrm>
          <a:prstGeom prst="rect">
            <a:avLst/>
          </a:prstGeom>
        </p:spPr>
        <p:txBody>
          <a:bodyPr lIns="0" tIns="0" rIns="0" bIns="0" rtlCol="0" anchor="t">
            <a:spAutoFit/>
          </a:bodyPr>
          <a:lstStyle/>
          <a:p>
            <a:pPr algn="ctr">
              <a:lnSpc>
                <a:spcPts val="2367"/>
              </a:lnSpc>
              <a:spcBef>
                <a:spcPct val="0"/>
              </a:spcBef>
            </a:pPr>
            <a:r>
              <a:rPr lang="en-US" sz="1940">
                <a:solidFill>
                  <a:srgbClr val="000000"/>
                </a:solidFill>
                <a:latin typeface="Now Bold"/>
              </a:rPr>
              <a:t>TIME SERIES PLOT WITH DISCONTINUITY DESIGN FOR WHITE VICTIMS</a:t>
            </a:r>
          </a:p>
        </p:txBody>
      </p:sp>
      <p:sp>
        <p:nvSpPr>
          <p:cNvPr id="6" name="Freeform 6"/>
          <p:cNvSpPr/>
          <p:nvPr/>
        </p:nvSpPr>
        <p:spPr>
          <a:xfrm>
            <a:off x="9198681" y="4254557"/>
            <a:ext cx="8645918" cy="3861237"/>
          </a:xfrm>
          <a:custGeom>
            <a:avLst/>
            <a:gdLst/>
            <a:ahLst/>
            <a:cxnLst/>
            <a:rect l="l" t="t" r="r" b="b"/>
            <a:pathLst>
              <a:path w="8645918" h="3861237">
                <a:moveTo>
                  <a:pt x="0" y="0"/>
                </a:moveTo>
                <a:lnTo>
                  <a:pt x="8645918" y="0"/>
                </a:lnTo>
                <a:lnTo>
                  <a:pt x="8645918" y="3861237"/>
                </a:lnTo>
                <a:lnTo>
                  <a:pt x="0" y="3861237"/>
                </a:lnTo>
                <a:lnTo>
                  <a:pt x="0" y="0"/>
                </a:lnTo>
                <a:close/>
              </a:path>
            </a:pathLst>
          </a:custGeom>
          <a:blipFill>
            <a:blip r:embed="rId3"/>
            <a:stretch>
              <a:fillRect t="-923" b="-923"/>
            </a:stretch>
          </a:blipFill>
        </p:spPr>
        <p:txBody>
          <a:bodyPr/>
          <a:lstStyle/>
          <a:p>
            <a:endParaRPr lang="en-US"/>
          </a:p>
        </p:txBody>
      </p:sp>
      <p:sp>
        <p:nvSpPr>
          <p:cNvPr id="7" name="TextBox 7"/>
          <p:cNvSpPr txBox="1"/>
          <p:nvPr/>
        </p:nvSpPr>
        <p:spPr>
          <a:xfrm>
            <a:off x="2615071" y="1510526"/>
            <a:ext cx="13484511"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TREND COMPARISON OF DAILY VICTIMIZATION RATES OF BLACK &amp; WHITE AMERICANS IN LOS ANGELES 2020-2021</a:t>
            </a:r>
          </a:p>
        </p:txBody>
      </p:sp>
      <p:sp>
        <p:nvSpPr>
          <p:cNvPr id="8" name="TextBox 8"/>
          <p:cNvSpPr txBox="1"/>
          <p:nvPr/>
        </p:nvSpPr>
        <p:spPr>
          <a:xfrm>
            <a:off x="13354555" y="9100035"/>
            <a:ext cx="1376904"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
        <p:nvSpPr>
          <p:cNvPr id="9" name="TextBox 9"/>
          <p:cNvSpPr txBox="1"/>
          <p:nvPr/>
        </p:nvSpPr>
        <p:spPr>
          <a:xfrm>
            <a:off x="4212501" y="9028624"/>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BLACK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226482" y="2591103"/>
            <a:ext cx="9835035" cy="1852070"/>
          </a:xfrm>
          <a:custGeom>
            <a:avLst/>
            <a:gdLst/>
            <a:ahLst/>
            <a:cxnLst/>
            <a:rect l="l" t="t" r="r" b="b"/>
            <a:pathLst>
              <a:path w="9835035" h="1852070">
                <a:moveTo>
                  <a:pt x="0" y="0"/>
                </a:moveTo>
                <a:lnTo>
                  <a:pt x="9835036" y="0"/>
                </a:lnTo>
                <a:lnTo>
                  <a:pt x="9835036" y="1852070"/>
                </a:lnTo>
                <a:lnTo>
                  <a:pt x="0" y="1852070"/>
                </a:lnTo>
                <a:lnTo>
                  <a:pt x="0" y="0"/>
                </a:lnTo>
                <a:close/>
              </a:path>
            </a:pathLst>
          </a:custGeom>
          <a:blipFill>
            <a:blip r:embed="rId2"/>
            <a:stretch>
              <a:fillRect t="-3644" b="-3644"/>
            </a:stretch>
          </a:blipFill>
        </p:spPr>
        <p:txBody>
          <a:bodyPr/>
          <a:lstStyle/>
          <a:p>
            <a:endParaRPr lang="en-US"/>
          </a:p>
        </p:txBody>
      </p:sp>
      <p:sp>
        <p:nvSpPr>
          <p:cNvPr id="3" name="TextBox 3"/>
          <p:cNvSpPr txBox="1"/>
          <p:nvPr/>
        </p:nvSpPr>
        <p:spPr>
          <a:xfrm>
            <a:off x="6286421" y="1009650"/>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4" name="TextBox 4"/>
          <p:cNvSpPr txBox="1"/>
          <p:nvPr/>
        </p:nvSpPr>
        <p:spPr>
          <a:xfrm>
            <a:off x="1700638" y="1890776"/>
            <a:ext cx="14886723" cy="524510"/>
          </a:xfrm>
          <a:prstGeom prst="rect">
            <a:avLst/>
          </a:prstGeom>
        </p:spPr>
        <p:txBody>
          <a:bodyPr lIns="0" tIns="0" rIns="0" bIns="0" rtlCol="0" anchor="t">
            <a:spAutoFit/>
          </a:bodyPr>
          <a:lstStyle/>
          <a:p>
            <a:pPr algn="ctr">
              <a:lnSpc>
                <a:spcPts val="4269"/>
              </a:lnSpc>
            </a:pPr>
            <a:r>
              <a:rPr lang="en-US" sz="3499">
                <a:solidFill>
                  <a:srgbClr val="000000"/>
                </a:solidFill>
                <a:latin typeface="Now"/>
              </a:rPr>
              <a:t>CHOW TEST</a:t>
            </a:r>
          </a:p>
        </p:txBody>
      </p:sp>
      <p:sp>
        <p:nvSpPr>
          <p:cNvPr id="5" name="Freeform 5"/>
          <p:cNvSpPr/>
          <p:nvPr/>
        </p:nvSpPr>
        <p:spPr>
          <a:xfrm>
            <a:off x="4226482" y="5143500"/>
            <a:ext cx="9835035" cy="1852070"/>
          </a:xfrm>
          <a:custGeom>
            <a:avLst/>
            <a:gdLst/>
            <a:ahLst/>
            <a:cxnLst/>
            <a:rect l="l" t="t" r="r" b="b"/>
            <a:pathLst>
              <a:path w="9835035" h="1852070">
                <a:moveTo>
                  <a:pt x="0" y="0"/>
                </a:moveTo>
                <a:lnTo>
                  <a:pt x="9835036" y="0"/>
                </a:lnTo>
                <a:lnTo>
                  <a:pt x="9835036" y="1852070"/>
                </a:lnTo>
                <a:lnTo>
                  <a:pt x="0" y="1852070"/>
                </a:lnTo>
                <a:lnTo>
                  <a:pt x="0" y="0"/>
                </a:lnTo>
                <a:close/>
              </a:path>
            </a:pathLst>
          </a:custGeom>
          <a:blipFill>
            <a:blip r:embed="rId3"/>
            <a:stretch>
              <a:fillRect t="-2061" b="-2061"/>
            </a:stretch>
          </a:blipFill>
        </p:spPr>
        <p:txBody>
          <a:bodyPr/>
          <a:lstStyle/>
          <a:p>
            <a:endParaRPr lang="en-US"/>
          </a:p>
        </p:txBody>
      </p:sp>
      <p:sp>
        <p:nvSpPr>
          <p:cNvPr id="6" name="Freeform 6"/>
          <p:cNvSpPr/>
          <p:nvPr/>
        </p:nvSpPr>
        <p:spPr>
          <a:xfrm>
            <a:off x="4226482" y="7794512"/>
            <a:ext cx="9835035" cy="1852070"/>
          </a:xfrm>
          <a:custGeom>
            <a:avLst/>
            <a:gdLst/>
            <a:ahLst/>
            <a:cxnLst/>
            <a:rect l="l" t="t" r="r" b="b"/>
            <a:pathLst>
              <a:path w="9835035" h="1852070">
                <a:moveTo>
                  <a:pt x="0" y="0"/>
                </a:moveTo>
                <a:lnTo>
                  <a:pt x="9835036" y="0"/>
                </a:lnTo>
                <a:lnTo>
                  <a:pt x="9835036" y="1852070"/>
                </a:lnTo>
                <a:lnTo>
                  <a:pt x="0" y="1852070"/>
                </a:lnTo>
                <a:lnTo>
                  <a:pt x="0" y="0"/>
                </a:lnTo>
                <a:close/>
              </a:path>
            </a:pathLst>
          </a:custGeom>
          <a:blipFill>
            <a:blip r:embed="rId4"/>
            <a:stretch>
              <a:fillRect t="-16378" b="-16378"/>
            </a:stretch>
          </a:blipFill>
        </p:spPr>
        <p:txBody>
          <a:bodyPr/>
          <a:lstStyle/>
          <a:p>
            <a:endParaRPr lang="en-US"/>
          </a:p>
        </p:txBody>
      </p:sp>
      <p:sp>
        <p:nvSpPr>
          <p:cNvPr id="7" name="TextBox 7"/>
          <p:cNvSpPr txBox="1"/>
          <p:nvPr/>
        </p:nvSpPr>
        <p:spPr>
          <a:xfrm>
            <a:off x="8531653" y="4433648"/>
            <a:ext cx="1224693"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ASIAN</a:t>
            </a:r>
          </a:p>
        </p:txBody>
      </p:sp>
      <p:sp>
        <p:nvSpPr>
          <p:cNvPr id="8" name="TextBox 8"/>
          <p:cNvSpPr txBox="1"/>
          <p:nvPr/>
        </p:nvSpPr>
        <p:spPr>
          <a:xfrm>
            <a:off x="8531653" y="6902776"/>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BLACK</a:t>
            </a:r>
          </a:p>
        </p:txBody>
      </p:sp>
      <p:sp>
        <p:nvSpPr>
          <p:cNvPr id="9" name="TextBox 9"/>
          <p:cNvSpPr txBox="1"/>
          <p:nvPr/>
        </p:nvSpPr>
        <p:spPr>
          <a:xfrm>
            <a:off x="8531653" y="9637057"/>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317968" y="2218606"/>
            <a:ext cx="12359940" cy="7742690"/>
          </a:xfrm>
          <a:prstGeom prst="rect">
            <a:avLst/>
          </a:prstGeom>
        </p:spPr>
        <p:txBody>
          <a:bodyPr lIns="0" tIns="0" rIns="0" bIns="0" rtlCol="0" anchor="t">
            <a:spAutoFit/>
          </a:bodyPr>
          <a:lstStyle/>
          <a:p>
            <a:pPr algn="ctr">
              <a:lnSpc>
                <a:spcPts val="4718"/>
              </a:lnSpc>
            </a:pPr>
            <a:r>
              <a:rPr lang="en-US" sz="2912">
                <a:solidFill>
                  <a:srgbClr val="000000"/>
                </a:solidFill>
                <a:latin typeface="Now"/>
              </a:rPr>
              <a:t>The hate crimes against Asian Americans during the COVID-19 pandemic, alongside the pivotal events of 2020, including the 2020 U.S. Presidential Election and the Black Lives Matter (BLM) protests, have each left a distinctive mark on the American societal landscape.</a:t>
            </a:r>
          </a:p>
          <a:p>
            <a:pPr algn="ctr">
              <a:lnSpc>
                <a:spcPts val="4718"/>
              </a:lnSpc>
            </a:pPr>
            <a:r>
              <a:rPr lang="en-US" sz="2912">
                <a:solidFill>
                  <a:srgbClr val="000000"/>
                </a:solidFill>
                <a:latin typeface="Now"/>
              </a:rPr>
              <a:t> </a:t>
            </a:r>
          </a:p>
          <a:p>
            <a:pPr algn="ctr">
              <a:lnSpc>
                <a:spcPts val="4718"/>
              </a:lnSpc>
            </a:pPr>
            <a:r>
              <a:rPr lang="en-US" sz="2912">
                <a:solidFill>
                  <a:srgbClr val="000000"/>
                </a:solidFill>
                <a:latin typeface="Now"/>
              </a:rPr>
              <a:t>According to the data visualization analysis, from 2020 to 2022 there was a slight discontinuity in hate crimes against Asian Americans in the city of Los Angeles before and after a certain time point. Still, the regression line of black hate crime almost remained consistent. However, the Chow test rest shows both groups suffered a significant change in victim rate,  We fail to reject both hypothesis#1, and hypothesis#2</a:t>
            </a:r>
          </a:p>
        </p:txBody>
      </p:sp>
      <p:sp>
        <p:nvSpPr>
          <p:cNvPr id="3" name="Freeform 3"/>
          <p:cNvSpPr/>
          <p:nvPr/>
        </p:nvSpPr>
        <p:spPr>
          <a:xfrm>
            <a:off x="13867440" y="4685340"/>
            <a:ext cx="3391860" cy="3391860"/>
          </a:xfrm>
          <a:custGeom>
            <a:avLst/>
            <a:gdLst/>
            <a:ahLst/>
            <a:cxnLst/>
            <a:rect l="l" t="t" r="r" b="b"/>
            <a:pathLst>
              <a:path w="3391860" h="3391860">
                <a:moveTo>
                  <a:pt x="0" y="0"/>
                </a:moveTo>
                <a:lnTo>
                  <a:pt x="3391860" y="0"/>
                </a:lnTo>
                <a:lnTo>
                  <a:pt x="3391860" y="3391860"/>
                </a:lnTo>
                <a:lnTo>
                  <a:pt x="0" y="3391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262253" y="578612"/>
            <a:ext cx="9415656"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7436002" y="2773428"/>
            <a:ext cx="3415997" cy="5465595"/>
          </a:xfrm>
          <a:custGeom>
            <a:avLst/>
            <a:gdLst/>
            <a:ahLst/>
            <a:cxnLst/>
            <a:rect l="l" t="t" r="r" b="b"/>
            <a:pathLst>
              <a:path w="3415997" h="5465595">
                <a:moveTo>
                  <a:pt x="0" y="0"/>
                </a:moveTo>
                <a:lnTo>
                  <a:pt x="3415996" y="0"/>
                </a:lnTo>
                <a:lnTo>
                  <a:pt x="3415996" y="5465595"/>
                </a:lnTo>
                <a:lnTo>
                  <a:pt x="0" y="5465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610421" y="1009650"/>
            <a:ext cx="9067157"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SHINY APP DEMO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4436172" y="1470830"/>
            <a:ext cx="9415656" cy="1086791"/>
          </a:xfrm>
          <a:prstGeom prst="rect">
            <a:avLst/>
          </a:prstGeom>
        </p:spPr>
        <p:txBody>
          <a:bodyPr lIns="0" tIns="0" rIns="0" bIns="0" rtlCol="0" anchor="t">
            <a:spAutoFit/>
          </a:bodyPr>
          <a:lstStyle/>
          <a:p>
            <a:pPr algn="ctr">
              <a:lnSpc>
                <a:spcPts val="8697"/>
              </a:lnSpc>
              <a:spcBef>
                <a:spcPct val="0"/>
              </a:spcBef>
            </a:pPr>
            <a:r>
              <a:rPr lang="en-US" sz="7129">
                <a:solidFill>
                  <a:srgbClr val="404040"/>
                </a:solidFill>
                <a:latin typeface="Now Bold"/>
              </a:rPr>
              <a:t>WORKS CITED</a:t>
            </a:r>
          </a:p>
        </p:txBody>
      </p:sp>
      <p:sp>
        <p:nvSpPr>
          <p:cNvPr id="3" name="TextBox 3"/>
          <p:cNvSpPr txBox="1"/>
          <p:nvPr/>
        </p:nvSpPr>
        <p:spPr>
          <a:xfrm>
            <a:off x="1333500" y="3338041"/>
            <a:ext cx="15040868" cy="736854"/>
          </a:xfrm>
          <a:prstGeom prst="rect">
            <a:avLst/>
          </a:prstGeom>
        </p:spPr>
        <p:txBody>
          <a:bodyPr lIns="0" tIns="0" rIns="0" bIns="0" rtlCol="0" anchor="t">
            <a:spAutoFit/>
          </a:bodyPr>
          <a:lstStyle/>
          <a:p>
            <a:pPr>
              <a:lnSpc>
                <a:spcPts val="2928"/>
              </a:lnSpc>
              <a:spcBef>
                <a:spcPct val="0"/>
              </a:spcBef>
            </a:pPr>
            <a:r>
              <a:rPr lang="en-US" sz="2400">
                <a:solidFill>
                  <a:srgbClr val="404040"/>
                </a:solidFill>
                <a:latin typeface="Now"/>
              </a:rPr>
              <a:t>SMITH, D. (2020). THE BLACK LIVES MATTER MOVEMENT AND ITS IMPACT ON POLICING AND POLICY </a:t>
            </a:r>
          </a:p>
          <a:p>
            <a:pPr>
              <a:lnSpc>
                <a:spcPts val="2928"/>
              </a:lnSpc>
              <a:spcBef>
                <a:spcPct val="0"/>
              </a:spcBef>
            </a:pPr>
            <a:r>
              <a:rPr lang="en-US" sz="2400">
                <a:solidFill>
                  <a:srgbClr val="404040"/>
                </a:solidFill>
                <a:latin typeface="Now"/>
              </a:rPr>
              <a:t>CHANGES. JOURNAL OF PUBLIC POLICY AND SOCIAL CHANGE, 25(1), 12-30.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5039123" y="1408379"/>
            <a:ext cx="8209754" cy="768364"/>
          </a:xfrm>
          <a:prstGeom prst="rect">
            <a:avLst/>
          </a:prstGeom>
        </p:spPr>
        <p:txBody>
          <a:bodyPr lIns="0" tIns="0" rIns="0" bIns="0" rtlCol="0" anchor="t">
            <a:spAutoFit/>
          </a:bodyPr>
          <a:lstStyle/>
          <a:p>
            <a:pPr algn="ctr">
              <a:lnSpc>
                <a:spcPts val="6093"/>
              </a:lnSpc>
              <a:spcBef>
                <a:spcPct val="0"/>
              </a:spcBef>
            </a:pPr>
            <a:r>
              <a:rPr lang="en-US" sz="4994">
                <a:solidFill>
                  <a:srgbClr val="404040"/>
                </a:solidFill>
                <a:latin typeface="Now Bold"/>
              </a:rPr>
              <a:t>TABLE OF CONTENTS</a:t>
            </a:r>
          </a:p>
        </p:txBody>
      </p:sp>
      <p:sp>
        <p:nvSpPr>
          <p:cNvPr id="3" name="TextBox 3"/>
          <p:cNvSpPr txBox="1"/>
          <p:nvPr/>
        </p:nvSpPr>
        <p:spPr>
          <a:xfrm>
            <a:off x="3867130" y="3718802"/>
            <a:ext cx="3734806" cy="496697"/>
          </a:xfrm>
          <a:prstGeom prst="rect">
            <a:avLst/>
          </a:prstGeom>
        </p:spPr>
        <p:txBody>
          <a:bodyPr lIns="0" tIns="0" rIns="0" bIns="0" rtlCol="0" anchor="t">
            <a:spAutoFit/>
          </a:bodyPr>
          <a:lstStyle/>
          <a:p>
            <a:pPr>
              <a:lnSpc>
                <a:spcPts val="3904"/>
              </a:lnSpc>
              <a:spcBef>
                <a:spcPct val="0"/>
              </a:spcBef>
            </a:pPr>
            <a:r>
              <a:rPr lang="en-US" sz="3200">
                <a:solidFill>
                  <a:srgbClr val="000000"/>
                </a:solidFill>
                <a:latin typeface="Now"/>
              </a:rPr>
              <a:t>TOPIC OVERVIEW</a:t>
            </a:r>
          </a:p>
        </p:txBody>
      </p:sp>
      <p:sp>
        <p:nvSpPr>
          <p:cNvPr id="4" name="TextBox 4"/>
          <p:cNvSpPr txBox="1"/>
          <p:nvPr/>
        </p:nvSpPr>
        <p:spPr>
          <a:xfrm>
            <a:off x="10723769" y="3642785"/>
            <a:ext cx="2703940" cy="496697"/>
          </a:xfrm>
          <a:prstGeom prst="rect">
            <a:avLst/>
          </a:prstGeom>
        </p:spPr>
        <p:txBody>
          <a:bodyPr lIns="0" tIns="0" rIns="0" bIns="0" rtlCol="0" anchor="t">
            <a:spAutoFit/>
          </a:bodyPr>
          <a:lstStyle/>
          <a:p>
            <a:pPr>
              <a:lnSpc>
                <a:spcPts val="3904"/>
              </a:lnSpc>
              <a:spcBef>
                <a:spcPct val="0"/>
              </a:spcBef>
            </a:pPr>
            <a:r>
              <a:rPr lang="en-US" sz="3200">
                <a:solidFill>
                  <a:srgbClr val="000000"/>
                </a:solidFill>
                <a:latin typeface="Now"/>
              </a:rPr>
              <a:t>RESULTS</a:t>
            </a:r>
          </a:p>
        </p:txBody>
      </p:sp>
      <p:sp>
        <p:nvSpPr>
          <p:cNvPr id="5" name="TextBox 5"/>
          <p:cNvSpPr txBox="1"/>
          <p:nvPr/>
        </p:nvSpPr>
        <p:spPr>
          <a:xfrm>
            <a:off x="3867130" y="5222974"/>
            <a:ext cx="4237862" cy="496697"/>
          </a:xfrm>
          <a:prstGeom prst="rect">
            <a:avLst/>
          </a:prstGeom>
        </p:spPr>
        <p:txBody>
          <a:bodyPr lIns="0" tIns="0" rIns="0" bIns="0" rtlCol="0" anchor="t">
            <a:spAutoFit/>
          </a:bodyPr>
          <a:lstStyle/>
          <a:p>
            <a:pPr>
              <a:lnSpc>
                <a:spcPts val="3904"/>
              </a:lnSpc>
              <a:spcBef>
                <a:spcPct val="0"/>
              </a:spcBef>
            </a:pPr>
            <a:r>
              <a:rPr lang="en-US" sz="3200">
                <a:solidFill>
                  <a:srgbClr val="000000"/>
                </a:solidFill>
                <a:latin typeface="Now"/>
              </a:rPr>
              <a:t>LITERATURE REVIEW</a:t>
            </a:r>
          </a:p>
        </p:txBody>
      </p:sp>
      <p:sp>
        <p:nvSpPr>
          <p:cNvPr id="6" name="TextBox 6"/>
          <p:cNvSpPr txBox="1"/>
          <p:nvPr/>
        </p:nvSpPr>
        <p:spPr>
          <a:xfrm>
            <a:off x="10723769" y="5133975"/>
            <a:ext cx="3605761" cy="496697"/>
          </a:xfrm>
          <a:prstGeom prst="rect">
            <a:avLst/>
          </a:prstGeom>
        </p:spPr>
        <p:txBody>
          <a:bodyPr lIns="0" tIns="0" rIns="0" bIns="0" rtlCol="0" anchor="t">
            <a:spAutoFit/>
          </a:bodyPr>
          <a:lstStyle/>
          <a:p>
            <a:pPr>
              <a:lnSpc>
                <a:spcPts val="3904"/>
              </a:lnSpc>
              <a:spcBef>
                <a:spcPct val="0"/>
              </a:spcBef>
            </a:pPr>
            <a:r>
              <a:rPr lang="en-US" sz="3200">
                <a:solidFill>
                  <a:srgbClr val="000000"/>
                </a:solidFill>
                <a:latin typeface="Now"/>
              </a:rPr>
              <a:t>SHINY APP DEMO</a:t>
            </a:r>
          </a:p>
        </p:txBody>
      </p:sp>
      <p:sp>
        <p:nvSpPr>
          <p:cNvPr id="7" name="TextBox 7"/>
          <p:cNvSpPr txBox="1"/>
          <p:nvPr/>
        </p:nvSpPr>
        <p:spPr>
          <a:xfrm>
            <a:off x="3867130" y="6681746"/>
            <a:ext cx="2703940" cy="496697"/>
          </a:xfrm>
          <a:prstGeom prst="rect">
            <a:avLst/>
          </a:prstGeom>
        </p:spPr>
        <p:txBody>
          <a:bodyPr lIns="0" tIns="0" rIns="0" bIns="0" rtlCol="0" anchor="t">
            <a:spAutoFit/>
          </a:bodyPr>
          <a:lstStyle/>
          <a:p>
            <a:pPr algn="ctr">
              <a:lnSpc>
                <a:spcPts val="3904"/>
              </a:lnSpc>
              <a:spcBef>
                <a:spcPct val="0"/>
              </a:spcBef>
            </a:pPr>
            <a:r>
              <a:rPr lang="en-US" sz="3200">
                <a:solidFill>
                  <a:srgbClr val="000000"/>
                </a:solidFill>
                <a:latin typeface="Now"/>
              </a:rPr>
              <a:t>HYPOTHESES</a:t>
            </a:r>
          </a:p>
        </p:txBody>
      </p:sp>
      <p:sp>
        <p:nvSpPr>
          <p:cNvPr id="8" name="TextBox 8"/>
          <p:cNvSpPr txBox="1"/>
          <p:nvPr/>
        </p:nvSpPr>
        <p:spPr>
          <a:xfrm>
            <a:off x="10723769" y="6608936"/>
            <a:ext cx="2929768" cy="496697"/>
          </a:xfrm>
          <a:prstGeom prst="rect">
            <a:avLst/>
          </a:prstGeom>
        </p:spPr>
        <p:txBody>
          <a:bodyPr lIns="0" tIns="0" rIns="0" bIns="0" rtlCol="0" anchor="t">
            <a:spAutoFit/>
          </a:bodyPr>
          <a:lstStyle/>
          <a:p>
            <a:pPr algn="ctr">
              <a:lnSpc>
                <a:spcPts val="3904"/>
              </a:lnSpc>
              <a:spcBef>
                <a:spcPct val="0"/>
              </a:spcBef>
            </a:pPr>
            <a:r>
              <a:rPr lang="en-US" sz="3200">
                <a:solidFill>
                  <a:srgbClr val="000000"/>
                </a:solidFill>
                <a:latin typeface="Now"/>
              </a:rPr>
              <a:t>CONCLUSION</a:t>
            </a:r>
          </a:p>
        </p:txBody>
      </p:sp>
      <p:sp>
        <p:nvSpPr>
          <p:cNvPr id="9" name="TextBox 9"/>
          <p:cNvSpPr txBox="1"/>
          <p:nvPr/>
        </p:nvSpPr>
        <p:spPr>
          <a:xfrm>
            <a:off x="3867130" y="8101216"/>
            <a:ext cx="3463596" cy="496697"/>
          </a:xfrm>
          <a:prstGeom prst="rect">
            <a:avLst/>
          </a:prstGeom>
        </p:spPr>
        <p:txBody>
          <a:bodyPr lIns="0" tIns="0" rIns="0" bIns="0" rtlCol="0" anchor="t">
            <a:spAutoFit/>
          </a:bodyPr>
          <a:lstStyle/>
          <a:p>
            <a:pPr algn="ctr">
              <a:lnSpc>
                <a:spcPts val="3904"/>
              </a:lnSpc>
              <a:spcBef>
                <a:spcPct val="0"/>
              </a:spcBef>
            </a:pPr>
            <a:r>
              <a:rPr lang="en-US" sz="3200">
                <a:solidFill>
                  <a:srgbClr val="000000"/>
                </a:solidFill>
                <a:latin typeface="Now"/>
              </a:rPr>
              <a:t>METHODOLOGY </a:t>
            </a:r>
          </a:p>
        </p:txBody>
      </p:sp>
      <p:sp>
        <p:nvSpPr>
          <p:cNvPr id="10" name="TextBox 10"/>
          <p:cNvSpPr txBox="1"/>
          <p:nvPr/>
        </p:nvSpPr>
        <p:spPr>
          <a:xfrm>
            <a:off x="10723769" y="8066237"/>
            <a:ext cx="2929768" cy="496697"/>
          </a:xfrm>
          <a:prstGeom prst="rect">
            <a:avLst/>
          </a:prstGeom>
        </p:spPr>
        <p:txBody>
          <a:bodyPr lIns="0" tIns="0" rIns="0" bIns="0" rtlCol="0" anchor="t">
            <a:spAutoFit/>
          </a:bodyPr>
          <a:lstStyle/>
          <a:p>
            <a:pPr algn="ctr">
              <a:lnSpc>
                <a:spcPts val="3904"/>
              </a:lnSpc>
              <a:spcBef>
                <a:spcPct val="0"/>
              </a:spcBef>
            </a:pPr>
            <a:r>
              <a:rPr lang="en-US" sz="3200">
                <a:solidFill>
                  <a:srgbClr val="000000"/>
                </a:solidFill>
                <a:latin typeface="Now"/>
              </a:rPr>
              <a:t>WORKS CITED</a:t>
            </a:r>
          </a:p>
        </p:txBody>
      </p:sp>
      <p:grpSp>
        <p:nvGrpSpPr>
          <p:cNvPr id="11" name="Group 11"/>
          <p:cNvGrpSpPr/>
          <p:nvPr/>
        </p:nvGrpSpPr>
        <p:grpSpPr>
          <a:xfrm>
            <a:off x="2287361" y="3438636"/>
            <a:ext cx="886691" cy="8866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13" name="TextBox 13"/>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14" name="TextBox 14"/>
          <p:cNvSpPr txBox="1"/>
          <p:nvPr/>
        </p:nvSpPr>
        <p:spPr>
          <a:xfrm>
            <a:off x="2361833" y="3547448"/>
            <a:ext cx="737747" cy="602391"/>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rPr>
              <a:t>1</a:t>
            </a:r>
          </a:p>
        </p:txBody>
      </p:sp>
      <p:grpSp>
        <p:nvGrpSpPr>
          <p:cNvPr id="15" name="Group 15"/>
          <p:cNvGrpSpPr/>
          <p:nvPr/>
        </p:nvGrpSpPr>
        <p:grpSpPr>
          <a:xfrm>
            <a:off x="9144000" y="3419721"/>
            <a:ext cx="886691" cy="8866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17" name="TextBox 17"/>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18" name="TextBox 18"/>
          <p:cNvSpPr txBox="1"/>
          <p:nvPr/>
        </p:nvSpPr>
        <p:spPr>
          <a:xfrm>
            <a:off x="9218472" y="3528533"/>
            <a:ext cx="737747" cy="602391"/>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rPr>
              <a:t>5</a:t>
            </a:r>
          </a:p>
        </p:txBody>
      </p:sp>
      <p:grpSp>
        <p:nvGrpSpPr>
          <p:cNvPr id="19" name="Group 19"/>
          <p:cNvGrpSpPr/>
          <p:nvPr/>
        </p:nvGrpSpPr>
        <p:grpSpPr>
          <a:xfrm>
            <a:off x="2287361" y="4942909"/>
            <a:ext cx="886691" cy="88669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22" name="TextBox 22"/>
          <p:cNvSpPr txBox="1"/>
          <p:nvPr/>
        </p:nvSpPr>
        <p:spPr>
          <a:xfrm>
            <a:off x="2287361" y="5051823"/>
            <a:ext cx="886691" cy="602189"/>
          </a:xfrm>
          <a:prstGeom prst="rect">
            <a:avLst/>
          </a:prstGeom>
        </p:spPr>
        <p:txBody>
          <a:bodyPr lIns="0" tIns="0" rIns="0" bIns="0" rtlCol="0" anchor="t">
            <a:spAutoFit/>
          </a:bodyPr>
          <a:lstStyle/>
          <a:p>
            <a:pPr algn="ctr">
              <a:lnSpc>
                <a:spcPts val="4932"/>
              </a:lnSpc>
            </a:pPr>
            <a:r>
              <a:rPr lang="en-US" sz="3522">
                <a:solidFill>
                  <a:srgbClr val="8B9684"/>
                </a:solidFill>
                <a:latin typeface="Now"/>
              </a:rPr>
              <a:t>2</a:t>
            </a:r>
          </a:p>
        </p:txBody>
      </p:sp>
      <p:grpSp>
        <p:nvGrpSpPr>
          <p:cNvPr id="23" name="Group 23"/>
          <p:cNvGrpSpPr/>
          <p:nvPr/>
        </p:nvGrpSpPr>
        <p:grpSpPr>
          <a:xfrm>
            <a:off x="9144000" y="4923994"/>
            <a:ext cx="886691" cy="88669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25" name="TextBox 25"/>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26" name="TextBox 26"/>
          <p:cNvSpPr txBox="1"/>
          <p:nvPr/>
        </p:nvSpPr>
        <p:spPr>
          <a:xfrm>
            <a:off x="9144000" y="5032908"/>
            <a:ext cx="886691" cy="602189"/>
          </a:xfrm>
          <a:prstGeom prst="rect">
            <a:avLst/>
          </a:prstGeom>
        </p:spPr>
        <p:txBody>
          <a:bodyPr lIns="0" tIns="0" rIns="0" bIns="0" rtlCol="0" anchor="t">
            <a:spAutoFit/>
          </a:bodyPr>
          <a:lstStyle/>
          <a:p>
            <a:pPr algn="ctr">
              <a:lnSpc>
                <a:spcPts val="4932"/>
              </a:lnSpc>
            </a:pPr>
            <a:r>
              <a:rPr lang="en-US" sz="3522">
                <a:solidFill>
                  <a:srgbClr val="8B9684"/>
                </a:solidFill>
                <a:latin typeface="Now"/>
              </a:rPr>
              <a:t>6</a:t>
            </a:r>
          </a:p>
        </p:txBody>
      </p:sp>
      <p:grpSp>
        <p:nvGrpSpPr>
          <p:cNvPr id="27" name="Group 27"/>
          <p:cNvGrpSpPr/>
          <p:nvPr/>
        </p:nvGrpSpPr>
        <p:grpSpPr>
          <a:xfrm>
            <a:off x="2287361" y="6409931"/>
            <a:ext cx="876404" cy="87640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29" name="TextBox 29"/>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30" name="TextBox 30"/>
          <p:cNvSpPr txBox="1"/>
          <p:nvPr/>
        </p:nvSpPr>
        <p:spPr>
          <a:xfrm>
            <a:off x="2287361" y="6526333"/>
            <a:ext cx="876404" cy="586451"/>
          </a:xfrm>
          <a:prstGeom prst="rect">
            <a:avLst/>
          </a:prstGeom>
        </p:spPr>
        <p:txBody>
          <a:bodyPr lIns="0" tIns="0" rIns="0" bIns="0" rtlCol="0" anchor="t">
            <a:spAutoFit/>
          </a:bodyPr>
          <a:lstStyle/>
          <a:p>
            <a:pPr algn="ctr">
              <a:lnSpc>
                <a:spcPts val="4874"/>
              </a:lnSpc>
            </a:pPr>
            <a:r>
              <a:rPr lang="en-US" sz="3482">
                <a:solidFill>
                  <a:srgbClr val="8B9684"/>
                </a:solidFill>
                <a:latin typeface="Now"/>
              </a:rPr>
              <a:t>3</a:t>
            </a:r>
          </a:p>
        </p:txBody>
      </p:sp>
      <p:grpSp>
        <p:nvGrpSpPr>
          <p:cNvPr id="31" name="Group 31"/>
          <p:cNvGrpSpPr/>
          <p:nvPr/>
        </p:nvGrpSpPr>
        <p:grpSpPr>
          <a:xfrm>
            <a:off x="9144000" y="6391016"/>
            <a:ext cx="876404" cy="87640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33" name="TextBox 33"/>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34" name="TextBox 34"/>
          <p:cNvSpPr txBox="1"/>
          <p:nvPr/>
        </p:nvSpPr>
        <p:spPr>
          <a:xfrm>
            <a:off x="9144000" y="6507418"/>
            <a:ext cx="876404" cy="586451"/>
          </a:xfrm>
          <a:prstGeom prst="rect">
            <a:avLst/>
          </a:prstGeom>
        </p:spPr>
        <p:txBody>
          <a:bodyPr lIns="0" tIns="0" rIns="0" bIns="0" rtlCol="0" anchor="t">
            <a:spAutoFit/>
          </a:bodyPr>
          <a:lstStyle/>
          <a:p>
            <a:pPr algn="ctr">
              <a:lnSpc>
                <a:spcPts val="4874"/>
              </a:lnSpc>
            </a:pPr>
            <a:r>
              <a:rPr lang="en-US" sz="3482">
                <a:solidFill>
                  <a:srgbClr val="8B9684"/>
                </a:solidFill>
                <a:latin typeface="Now"/>
              </a:rPr>
              <a:t>7</a:t>
            </a:r>
          </a:p>
        </p:txBody>
      </p:sp>
      <p:grpSp>
        <p:nvGrpSpPr>
          <p:cNvPr id="35" name="Group 35"/>
          <p:cNvGrpSpPr/>
          <p:nvPr/>
        </p:nvGrpSpPr>
        <p:grpSpPr>
          <a:xfrm>
            <a:off x="2287361" y="7902211"/>
            <a:ext cx="876404" cy="87640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37" name="TextBox 37"/>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38" name="TextBox 38"/>
          <p:cNvSpPr txBox="1"/>
          <p:nvPr/>
        </p:nvSpPr>
        <p:spPr>
          <a:xfrm>
            <a:off x="2287361" y="8018612"/>
            <a:ext cx="876404" cy="586451"/>
          </a:xfrm>
          <a:prstGeom prst="rect">
            <a:avLst/>
          </a:prstGeom>
        </p:spPr>
        <p:txBody>
          <a:bodyPr lIns="0" tIns="0" rIns="0" bIns="0" rtlCol="0" anchor="t">
            <a:spAutoFit/>
          </a:bodyPr>
          <a:lstStyle/>
          <a:p>
            <a:pPr algn="ctr">
              <a:lnSpc>
                <a:spcPts val="4874"/>
              </a:lnSpc>
            </a:pPr>
            <a:r>
              <a:rPr lang="en-US" sz="3482">
                <a:solidFill>
                  <a:srgbClr val="8B9684"/>
                </a:solidFill>
                <a:latin typeface="Now"/>
              </a:rPr>
              <a:t>4</a:t>
            </a:r>
          </a:p>
        </p:txBody>
      </p:sp>
      <p:grpSp>
        <p:nvGrpSpPr>
          <p:cNvPr id="39" name="Group 39"/>
          <p:cNvGrpSpPr/>
          <p:nvPr/>
        </p:nvGrpSpPr>
        <p:grpSpPr>
          <a:xfrm>
            <a:off x="9144000" y="7883296"/>
            <a:ext cx="876404" cy="87640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US"/>
            </a:p>
          </p:txBody>
        </p:sp>
        <p:sp>
          <p:nvSpPr>
            <p:cNvPr id="41" name="TextBox 41"/>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42" name="TextBox 42"/>
          <p:cNvSpPr txBox="1"/>
          <p:nvPr/>
        </p:nvSpPr>
        <p:spPr>
          <a:xfrm>
            <a:off x="9144000" y="7999697"/>
            <a:ext cx="876404" cy="586451"/>
          </a:xfrm>
          <a:prstGeom prst="rect">
            <a:avLst/>
          </a:prstGeom>
        </p:spPr>
        <p:txBody>
          <a:bodyPr lIns="0" tIns="0" rIns="0" bIns="0" rtlCol="0" anchor="t">
            <a:spAutoFit/>
          </a:bodyPr>
          <a:lstStyle/>
          <a:p>
            <a:pPr algn="ctr">
              <a:lnSpc>
                <a:spcPts val="4874"/>
              </a:lnSpc>
            </a:pPr>
            <a:r>
              <a:rPr lang="en-US" sz="3482">
                <a:solidFill>
                  <a:srgbClr val="8B9684"/>
                </a:solidFill>
                <a:latin typeface="Now"/>
              </a:rPr>
              <a:t>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491853" y="4037945"/>
            <a:ext cx="11435308" cy="4819168"/>
          </a:xfrm>
          <a:prstGeom prst="rect">
            <a:avLst/>
          </a:prstGeom>
        </p:spPr>
        <p:txBody>
          <a:bodyPr lIns="0" tIns="0" rIns="0" bIns="0" rtlCol="0" anchor="t">
            <a:spAutoFit/>
          </a:bodyPr>
          <a:lstStyle/>
          <a:p>
            <a:pPr algn="ctr">
              <a:lnSpc>
                <a:spcPts val="5511"/>
              </a:lnSpc>
            </a:pPr>
            <a:r>
              <a:rPr lang="en-US" sz="3401" dirty="0">
                <a:solidFill>
                  <a:srgbClr val="000000"/>
                </a:solidFill>
                <a:latin typeface="Now"/>
              </a:rPr>
              <a:t>The objective of our research is to graphically demonstrate the disparities, if any, in victimization rates of Asian and Black Americans as compared to White people in the city of Los Angeles from 2020-2022. This will allow us to understand the impact of the COVID pandemic as well as political and social shifts on victimization rates among these groups.</a:t>
            </a:r>
          </a:p>
        </p:txBody>
      </p:sp>
      <p:sp>
        <p:nvSpPr>
          <p:cNvPr id="3" name="Freeform 3"/>
          <p:cNvSpPr/>
          <p:nvPr/>
        </p:nvSpPr>
        <p:spPr>
          <a:xfrm>
            <a:off x="12395174" y="3295154"/>
            <a:ext cx="5412564" cy="5742773"/>
          </a:xfrm>
          <a:custGeom>
            <a:avLst/>
            <a:gdLst/>
            <a:ahLst/>
            <a:cxnLst/>
            <a:rect l="l" t="t" r="r" b="b"/>
            <a:pathLst>
              <a:path w="5412564" h="5742773">
                <a:moveTo>
                  <a:pt x="0" y="0"/>
                </a:moveTo>
                <a:lnTo>
                  <a:pt x="5412564" y="0"/>
                </a:lnTo>
                <a:lnTo>
                  <a:pt x="5412564" y="5742774"/>
                </a:lnTo>
                <a:lnTo>
                  <a:pt x="0" y="5742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436172" y="1009650"/>
            <a:ext cx="9415656"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TOPIC OVERVIEW</a:t>
            </a:r>
          </a:p>
        </p:txBody>
      </p:sp>
      <p:sp>
        <p:nvSpPr>
          <p:cNvPr id="5" name="TextBox 5"/>
          <p:cNvSpPr txBox="1"/>
          <p:nvPr/>
        </p:nvSpPr>
        <p:spPr>
          <a:xfrm>
            <a:off x="0" y="2158371"/>
            <a:ext cx="18288000" cy="868956"/>
          </a:xfrm>
          <a:prstGeom prst="rect">
            <a:avLst/>
          </a:prstGeom>
        </p:spPr>
        <p:txBody>
          <a:bodyPr lIns="0" tIns="0" rIns="0" bIns="0" rtlCol="0" anchor="t">
            <a:spAutoFit/>
          </a:bodyPr>
          <a:lstStyle/>
          <a:p>
            <a:pPr algn="ctr">
              <a:lnSpc>
                <a:spcPts val="3415"/>
              </a:lnSpc>
              <a:spcBef>
                <a:spcPct val="0"/>
              </a:spcBef>
            </a:pPr>
            <a:r>
              <a:rPr lang="en-US" sz="2799" dirty="0">
                <a:solidFill>
                  <a:srgbClr val="000000"/>
                </a:solidFill>
                <a:latin typeface="Now"/>
              </a:rPr>
              <a:t>DISPARITIES IN VICTIMIZATION RATES AMONG ASIAN, BLACK AND WHITE IN THE CITY OF LOS ANGELES FROM 2020-2021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047717" y="4157454"/>
            <a:ext cx="4211583" cy="4211583"/>
          </a:xfrm>
          <a:custGeom>
            <a:avLst/>
            <a:gdLst/>
            <a:ahLst/>
            <a:cxnLst/>
            <a:rect l="l" t="t" r="r" b="b"/>
            <a:pathLst>
              <a:path w="4211583" h="4211583">
                <a:moveTo>
                  <a:pt x="0" y="0"/>
                </a:moveTo>
                <a:lnTo>
                  <a:pt x="4211583" y="0"/>
                </a:lnTo>
                <a:lnTo>
                  <a:pt x="4211583" y="4211583"/>
                </a:lnTo>
                <a:lnTo>
                  <a:pt x="0" y="421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84564" y="1009650"/>
            <a:ext cx="9318872"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LITERATURE REVIEW</a:t>
            </a:r>
          </a:p>
        </p:txBody>
      </p:sp>
      <p:sp>
        <p:nvSpPr>
          <p:cNvPr id="4" name="TextBox 4"/>
          <p:cNvSpPr txBox="1"/>
          <p:nvPr/>
        </p:nvSpPr>
        <p:spPr>
          <a:xfrm>
            <a:off x="1028700" y="3955782"/>
            <a:ext cx="11475472" cy="4491101"/>
          </a:xfrm>
          <a:prstGeom prst="rect">
            <a:avLst/>
          </a:prstGeom>
        </p:spPr>
        <p:txBody>
          <a:bodyPr lIns="0" tIns="0" rIns="0" bIns="0" rtlCol="0" anchor="t">
            <a:spAutoFit/>
          </a:bodyPr>
          <a:lstStyle/>
          <a:p>
            <a:pPr algn="ctr">
              <a:lnSpc>
                <a:spcPts val="5152"/>
              </a:lnSpc>
            </a:pPr>
            <a:r>
              <a:rPr lang="en-US" sz="3200">
                <a:solidFill>
                  <a:srgbClr val="000000"/>
                </a:solidFill>
                <a:latin typeface="Now"/>
              </a:rPr>
              <a:t>There was a reported increase in hate crimes against Asian-Americans and people of Asian descent during the t COVID pandemic. Researchers such as Smith (2020) noted a surge in incidents like verbal harassment, physical assaults, and vandalism specifically directed at individuals of Asian descent. </a:t>
            </a:r>
          </a:p>
          <a:p>
            <a:pPr algn="ctr">
              <a:lnSpc>
                <a:spcPts val="5152"/>
              </a:lnSpc>
            </a:pPr>
            <a:r>
              <a:rPr lang="en-US" sz="3200">
                <a:solidFill>
                  <a:srgbClr val="000000"/>
                </a:solidFill>
                <a:latin typeface="Now"/>
              </a:rPr>
              <a:t>.</a:t>
            </a:r>
          </a:p>
        </p:txBody>
      </p:sp>
      <p:sp>
        <p:nvSpPr>
          <p:cNvPr id="5" name="TextBox 5"/>
          <p:cNvSpPr txBox="1"/>
          <p:nvPr/>
        </p:nvSpPr>
        <p:spPr>
          <a:xfrm>
            <a:off x="6414715" y="2110098"/>
            <a:ext cx="5458569" cy="402537"/>
          </a:xfrm>
          <a:prstGeom prst="rect">
            <a:avLst/>
          </a:prstGeom>
        </p:spPr>
        <p:txBody>
          <a:bodyPr lIns="0" tIns="0" rIns="0" bIns="0" rtlCol="0" anchor="t">
            <a:spAutoFit/>
          </a:bodyPr>
          <a:lstStyle/>
          <a:p>
            <a:pPr>
              <a:lnSpc>
                <a:spcPts val="3152"/>
              </a:lnSpc>
            </a:pPr>
            <a:r>
              <a:rPr lang="en-US" sz="2584">
                <a:solidFill>
                  <a:srgbClr val="000000"/>
                </a:solidFill>
                <a:latin typeface="Now Medium"/>
              </a:rPr>
              <a:t>Victimization of Asian Americans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3350117"/>
            <a:ext cx="4371633" cy="4114800"/>
          </a:xfrm>
          <a:custGeom>
            <a:avLst/>
            <a:gdLst/>
            <a:ahLst/>
            <a:cxnLst/>
            <a:rect l="l" t="t" r="r" b="b"/>
            <a:pathLst>
              <a:path w="4371633" h="4114800">
                <a:moveTo>
                  <a:pt x="0" y="0"/>
                </a:moveTo>
                <a:lnTo>
                  <a:pt x="4371633" y="0"/>
                </a:lnTo>
                <a:lnTo>
                  <a:pt x="43716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84564" y="1009650"/>
            <a:ext cx="9318872"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LITERATURE REVIEW</a:t>
            </a:r>
          </a:p>
        </p:txBody>
      </p:sp>
      <p:sp>
        <p:nvSpPr>
          <p:cNvPr id="4" name="TextBox 4"/>
          <p:cNvSpPr txBox="1"/>
          <p:nvPr/>
        </p:nvSpPr>
        <p:spPr>
          <a:xfrm>
            <a:off x="6414715" y="2071998"/>
            <a:ext cx="5458569" cy="402537"/>
          </a:xfrm>
          <a:prstGeom prst="rect">
            <a:avLst/>
          </a:prstGeom>
        </p:spPr>
        <p:txBody>
          <a:bodyPr lIns="0" tIns="0" rIns="0" bIns="0" rtlCol="0" anchor="t">
            <a:spAutoFit/>
          </a:bodyPr>
          <a:lstStyle/>
          <a:p>
            <a:pPr>
              <a:lnSpc>
                <a:spcPts val="3152"/>
              </a:lnSpc>
            </a:pPr>
            <a:r>
              <a:rPr lang="en-US" sz="2584">
                <a:solidFill>
                  <a:srgbClr val="000000"/>
                </a:solidFill>
                <a:latin typeface="Now Medium"/>
              </a:rPr>
              <a:t>Victimization of Black Americans</a:t>
            </a:r>
          </a:p>
        </p:txBody>
      </p:sp>
      <p:sp>
        <p:nvSpPr>
          <p:cNvPr id="5" name="TextBox 5"/>
          <p:cNvSpPr txBox="1"/>
          <p:nvPr/>
        </p:nvSpPr>
        <p:spPr>
          <a:xfrm>
            <a:off x="6414715" y="3405451"/>
            <a:ext cx="10238186" cy="4714655"/>
          </a:xfrm>
          <a:prstGeom prst="rect">
            <a:avLst/>
          </a:prstGeom>
        </p:spPr>
        <p:txBody>
          <a:bodyPr lIns="0" tIns="0" rIns="0" bIns="0" rtlCol="0" anchor="t">
            <a:spAutoFit/>
          </a:bodyPr>
          <a:lstStyle/>
          <a:p>
            <a:pPr algn="ctr">
              <a:lnSpc>
                <a:spcPts val="4680"/>
              </a:lnSpc>
              <a:spcBef>
                <a:spcPct val="0"/>
              </a:spcBef>
            </a:pPr>
            <a:r>
              <a:rPr lang="en-US" sz="3836">
                <a:solidFill>
                  <a:srgbClr val="000000"/>
                </a:solidFill>
                <a:latin typeface="Now"/>
              </a:rPr>
              <a:t>African Americans have been disproportionately affected by hate crimes, a consequence of systemic racism and historical injustices (Smith, 2020). Racial profiling, economic disparities, and a legacy of historical injustices contribute to an environment where hate crimes against this community persist.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289861" y="1028700"/>
            <a:ext cx="11397298" cy="82296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E9E7E9"/>
            </a:solidFill>
          </p:spPr>
          <p:txBody>
            <a:bodyPr/>
            <a:lstStyle/>
            <a:p>
              <a:endParaRPr lang="en-US"/>
            </a:p>
          </p:txBody>
        </p:sp>
        <p:sp>
          <p:nvSpPr>
            <p:cNvPr id="4" name="TextBox 4"/>
            <p:cNvSpPr txBox="1"/>
            <p:nvPr/>
          </p:nvSpPr>
          <p:spPr>
            <a:xfrm>
              <a:off x="0" y="-47625"/>
              <a:ext cx="3001758" cy="2215092"/>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1632331" y="3525341"/>
            <a:ext cx="4109656" cy="4114800"/>
          </a:xfrm>
          <a:custGeom>
            <a:avLst/>
            <a:gdLst/>
            <a:ahLst/>
            <a:cxnLst/>
            <a:rect l="l" t="t" r="r" b="b"/>
            <a:pathLst>
              <a:path w="4109656" h="4114800">
                <a:moveTo>
                  <a:pt x="0" y="0"/>
                </a:moveTo>
                <a:lnTo>
                  <a:pt x="4109657" y="0"/>
                </a:lnTo>
                <a:lnTo>
                  <a:pt x="41096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251785" y="2826841"/>
            <a:ext cx="5429775" cy="854076"/>
          </a:xfrm>
          <a:prstGeom prst="rect">
            <a:avLst/>
          </a:prstGeom>
        </p:spPr>
        <p:txBody>
          <a:bodyPr lIns="0" tIns="0" rIns="0" bIns="0" rtlCol="0" anchor="t">
            <a:spAutoFit/>
          </a:bodyPr>
          <a:lstStyle/>
          <a:p>
            <a:pPr>
              <a:lnSpc>
                <a:spcPts val="6999"/>
              </a:lnSpc>
            </a:pPr>
            <a:r>
              <a:rPr lang="en-US" sz="4999" spc="999">
                <a:solidFill>
                  <a:srgbClr val="000000"/>
                </a:solidFill>
                <a:latin typeface="Baskerville Display PT Bold"/>
              </a:rPr>
              <a:t>HYPOTHESIS</a:t>
            </a:r>
          </a:p>
        </p:txBody>
      </p:sp>
      <p:sp>
        <p:nvSpPr>
          <p:cNvPr id="7" name="TextBox 7"/>
          <p:cNvSpPr txBox="1"/>
          <p:nvPr/>
        </p:nvSpPr>
        <p:spPr>
          <a:xfrm>
            <a:off x="3654735" y="4084272"/>
            <a:ext cx="7273083" cy="4453255"/>
          </a:xfrm>
          <a:prstGeom prst="rect">
            <a:avLst/>
          </a:prstGeom>
        </p:spPr>
        <p:txBody>
          <a:bodyPr lIns="0" tIns="0" rIns="0" bIns="0" rtlCol="0" anchor="t">
            <a:spAutoFit/>
          </a:bodyPr>
          <a:lstStyle/>
          <a:p>
            <a:pPr>
              <a:lnSpc>
                <a:spcPts val="3919"/>
              </a:lnSpc>
            </a:pPr>
            <a:r>
              <a:rPr lang="en-US" sz="2799">
                <a:solidFill>
                  <a:srgbClr val="000000"/>
                </a:solidFill>
                <a:latin typeface="Inter Bold"/>
              </a:rPr>
              <a:t>Ha #1</a:t>
            </a:r>
            <a:r>
              <a:rPr lang="en-US" sz="2799">
                <a:solidFill>
                  <a:srgbClr val="000000"/>
                </a:solidFill>
                <a:latin typeface="Inter"/>
              </a:rPr>
              <a:t>: Over time we will see the disparity in victimization rates increase between Asian Americans and White people in Los Angeles from 2020-2021.</a:t>
            </a:r>
          </a:p>
          <a:p>
            <a:pPr>
              <a:lnSpc>
                <a:spcPts val="3919"/>
              </a:lnSpc>
            </a:pPr>
            <a:endParaRPr lang="en-US" sz="2799">
              <a:solidFill>
                <a:srgbClr val="000000"/>
              </a:solidFill>
              <a:latin typeface="Inter"/>
            </a:endParaRPr>
          </a:p>
          <a:p>
            <a:pPr>
              <a:lnSpc>
                <a:spcPts val="3919"/>
              </a:lnSpc>
            </a:pPr>
            <a:r>
              <a:rPr lang="en-US" sz="2799">
                <a:solidFill>
                  <a:srgbClr val="000000"/>
                </a:solidFill>
                <a:latin typeface="Inter Bold"/>
              </a:rPr>
              <a:t>Ha #2</a:t>
            </a:r>
            <a:r>
              <a:rPr lang="en-US" sz="2799">
                <a:solidFill>
                  <a:srgbClr val="000000"/>
                </a:solidFill>
                <a:latin typeface="Inter"/>
              </a:rPr>
              <a:t>: Over time we will see the disparity in victimization rates increase between Black people and White people in Los Angeles from 2020-2021.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991940" y="3486646"/>
            <a:ext cx="5018460" cy="5018460"/>
          </a:xfrm>
          <a:custGeom>
            <a:avLst/>
            <a:gdLst/>
            <a:ahLst/>
            <a:cxnLst/>
            <a:rect l="l" t="t" r="r" b="b"/>
            <a:pathLst>
              <a:path w="5018460" h="5018460">
                <a:moveTo>
                  <a:pt x="0" y="0"/>
                </a:moveTo>
                <a:lnTo>
                  <a:pt x="5018460" y="0"/>
                </a:lnTo>
                <a:lnTo>
                  <a:pt x="5018460" y="5018460"/>
                </a:lnTo>
                <a:lnTo>
                  <a:pt x="0" y="5018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112321" y="1009650"/>
            <a:ext cx="6063358" cy="881126"/>
          </a:xfrm>
          <a:prstGeom prst="rect">
            <a:avLst/>
          </a:prstGeom>
        </p:spPr>
        <p:txBody>
          <a:bodyPr lIns="0" tIns="0" rIns="0" bIns="0" rtlCol="0" anchor="t">
            <a:spAutoFit/>
          </a:bodyPr>
          <a:lstStyle/>
          <a:p>
            <a:pPr>
              <a:lnSpc>
                <a:spcPts val="6832"/>
              </a:lnSpc>
              <a:spcBef>
                <a:spcPct val="0"/>
              </a:spcBef>
            </a:pPr>
            <a:r>
              <a:rPr lang="en-US" sz="5600">
                <a:solidFill>
                  <a:srgbClr val="404040"/>
                </a:solidFill>
                <a:latin typeface="Now Bold"/>
              </a:rPr>
              <a:t>METHODOLOGY</a:t>
            </a:r>
          </a:p>
        </p:txBody>
      </p:sp>
      <p:sp>
        <p:nvSpPr>
          <p:cNvPr id="4" name="TextBox 4"/>
          <p:cNvSpPr txBox="1"/>
          <p:nvPr/>
        </p:nvSpPr>
        <p:spPr>
          <a:xfrm>
            <a:off x="8589013" y="2150313"/>
            <a:ext cx="8137313" cy="7508037"/>
          </a:xfrm>
          <a:prstGeom prst="rect">
            <a:avLst/>
          </a:prstGeom>
        </p:spPr>
        <p:txBody>
          <a:bodyPr lIns="0" tIns="0" rIns="0" bIns="0" rtlCol="0" anchor="t">
            <a:spAutoFit/>
          </a:bodyPr>
          <a:lstStyle/>
          <a:p>
            <a:pPr algn="ctr">
              <a:lnSpc>
                <a:spcPts val="5013"/>
              </a:lnSpc>
            </a:pPr>
            <a:r>
              <a:rPr lang="en-US" sz="3193">
                <a:solidFill>
                  <a:srgbClr val="000000"/>
                </a:solidFill>
                <a:latin typeface="Now"/>
              </a:rPr>
              <a:t>We will be utilizing secondary data on crime in Los Angeles from 2020 to 2021 from Data.gov. We will assess the relationship between race and victimization rates throughout the COVID pandemic and civil unrest that occurred in 2020. </a:t>
            </a:r>
          </a:p>
          <a:p>
            <a:pPr algn="ctr">
              <a:lnSpc>
                <a:spcPts val="5013"/>
              </a:lnSpc>
            </a:pPr>
            <a:r>
              <a:rPr lang="en-US" sz="3193">
                <a:solidFill>
                  <a:srgbClr val="000000"/>
                </a:solidFill>
                <a:latin typeface="Now"/>
              </a:rPr>
              <a:t>Our visualization techniques will include bar charts, pie charts, scatterplots, and a time series discontinuity design to appropriately depict our analysis and findings.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24603" y="4042002"/>
            <a:ext cx="8629391" cy="4286508"/>
          </a:xfrm>
          <a:custGeom>
            <a:avLst/>
            <a:gdLst/>
            <a:ahLst/>
            <a:cxnLst/>
            <a:rect l="l" t="t" r="r" b="b"/>
            <a:pathLst>
              <a:path w="8629391" h="4286508">
                <a:moveTo>
                  <a:pt x="0" y="0"/>
                </a:moveTo>
                <a:lnTo>
                  <a:pt x="8629391" y="0"/>
                </a:lnTo>
                <a:lnTo>
                  <a:pt x="8629391" y="4286508"/>
                </a:lnTo>
                <a:lnTo>
                  <a:pt x="0" y="4286508"/>
                </a:lnTo>
                <a:lnTo>
                  <a:pt x="0" y="0"/>
                </a:lnTo>
                <a:close/>
              </a:path>
            </a:pathLst>
          </a:custGeom>
          <a:blipFill>
            <a:blip r:embed="rId2"/>
            <a:stretch>
              <a:fillRect b="-958"/>
            </a:stretch>
          </a:blipFill>
        </p:spPr>
        <p:txBody>
          <a:bodyPr/>
          <a:lstStyle/>
          <a:p>
            <a:endParaRPr lang="en-US"/>
          </a:p>
        </p:txBody>
      </p:sp>
      <p:sp>
        <p:nvSpPr>
          <p:cNvPr id="3" name="Freeform 3"/>
          <p:cNvSpPr/>
          <p:nvPr/>
        </p:nvSpPr>
        <p:spPr>
          <a:xfrm>
            <a:off x="9373238" y="4042002"/>
            <a:ext cx="8541123" cy="4286508"/>
          </a:xfrm>
          <a:custGeom>
            <a:avLst/>
            <a:gdLst/>
            <a:ahLst/>
            <a:cxnLst/>
            <a:rect l="l" t="t" r="r" b="b"/>
            <a:pathLst>
              <a:path w="8541123" h="4286508">
                <a:moveTo>
                  <a:pt x="0" y="0"/>
                </a:moveTo>
                <a:lnTo>
                  <a:pt x="8541123" y="0"/>
                </a:lnTo>
                <a:lnTo>
                  <a:pt x="8541123" y="4286508"/>
                </a:lnTo>
                <a:lnTo>
                  <a:pt x="0" y="428650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286421" y="1180180"/>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5" name="TextBox 5"/>
          <p:cNvSpPr txBox="1"/>
          <p:nvPr/>
        </p:nvSpPr>
        <p:spPr>
          <a:xfrm>
            <a:off x="1700638" y="2199017"/>
            <a:ext cx="14886723"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COMPARISON BETWEEN VICTIMIZATION RATES OF ASIAN &amp; WHITE AMERICANS FROM 2020-2021: MONTHLY</a:t>
            </a:r>
          </a:p>
        </p:txBody>
      </p:sp>
      <p:sp>
        <p:nvSpPr>
          <p:cNvPr id="6" name="TextBox 6"/>
          <p:cNvSpPr txBox="1"/>
          <p:nvPr/>
        </p:nvSpPr>
        <p:spPr>
          <a:xfrm>
            <a:off x="4212501" y="9028624"/>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ASIAN</a:t>
            </a:r>
          </a:p>
        </p:txBody>
      </p:sp>
      <p:sp>
        <p:nvSpPr>
          <p:cNvPr id="7" name="TextBox 7"/>
          <p:cNvSpPr txBox="1"/>
          <p:nvPr/>
        </p:nvSpPr>
        <p:spPr>
          <a:xfrm>
            <a:off x="13354555" y="9100035"/>
            <a:ext cx="1376904"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307032" y="3947123"/>
            <a:ext cx="8980968" cy="4412010"/>
          </a:xfrm>
          <a:custGeom>
            <a:avLst/>
            <a:gdLst/>
            <a:ahLst/>
            <a:cxnLst/>
            <a:rect l="l" t="t" r="r" b="b"/>
            <a:pathLst>
              <a:path w="8980968" h="4412010">
                <a:moveTo>
                  <a:pt x="0" y="0"/>
                </a:moveTo>
                <a:lnTo>
                  <a:pt x="8980968" y="0"/>
                </a:lnTo>
                <a:lnTo>
                  <a:pt x="8980968" y="4412009"/>
                </a:lnTo>
                <a:lnTo>
                  <a:pt x="0" y="4412009"/>
                </a:lnTo>
                <a:lnTo>
                  <a:pt x="0" y="0"/>
                </a:lnTo>
                <a:close/>
              </a:path>
            </a:pathLst>
          </a:custGeom>
          <a:blipFill>
            <a:blip r:embed="rId2"/>
            <a:stretch>
              <a:fillRect/>
            </a:stretch>
          </a:blipFill>
        </p:spPr>
        <p:txBody>
          <a:bodyPr/>
          <a:lstStyle/>
          <a:p>
            <a:endParaRPr lang="en-US"/>
          </a:p>
        </p:txBody>
      </p:sp>
      <p:sp>
        <p:nvSpPr>
          <p:cNvPr id="3" name="Freeform 3"/>
          <p:cNvSpPr/>
          <p:nvPr/>
        </p:nvSpPr>
        <p:spPr>
          <a:xfrm>
            <a:off x="44767" y="3947123"/>
            <a:ext cx="9099233" cy="4412010"/>
          </a:xfrm>
          <a:custGeom>
            <a:avLst/>
            <a:gdLst/>
            <a:ahLst/>
            <a:cxnLst/>
            <a:rect l="l" t="t" r="r" b="b"/>
            <a:pathLst>
              <a:path w="9099233" h="4412010">
                <a:moveTo>
                  <a:pt x="0" y="0"/>
                </a:moveTo>
                <a:lnTo>
                  <a:pt x="9099233" y="0"/>
                </a:lnTo>
                <a:lnTo>
                  <a:pt x="9099233" y="4412009"/>
                </a:lnTo>
                <a:lnTo>
                  <a:pt x="0" y="441200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525498" y="578612"/>
            <a:ext cx="5715158" cy="881126"/>
          </a:xfrm>
          <a:prstGeom prst="rect">
            <a:avLst/>
          </a:prstGeom>
        </p:spPr>
        <p:txBody>
          <a:bodyPr lIns="0" tIns="0" rIns="0" bIns="0" rtlCol="0" anchor="t">
            <a:spAutoFit/>
          </a:bodyPr>
          <a:lstStyle/>
          <a:p>
            <a:pPr algn="ctr">
              <a:lnSpc>
                <a:spcPts val="6832"/>
              </a:lnSpc>
              <a:spcBef>
                <a:spcPct val="0"/>
              </a:spcBef>
            </a:pPr>
            <a:r>
              <a:rPr lang="en-US" sz="5600">
                <a:solidFill>
                  <a:srgbClr val="404040"/>
                </a:solidFill>
                <a:latin typeface="Now Bold"/>
              </a:rPr>
              <a:t>RESULTS</a:t>
            </a:r>
          </a:p>
        </p:txBody>
      </p:sp>
      <p:sp>
        <p:nvSpPr>
          <p:cNvPr id="5" name="TextBox 5"/>
          <p:cNvSpPr txBox="1"/>
          <p:nvPr/>
        </p:nvSpPr>
        <p:spPr>
          <a:xfrm>
            <a:off x="1700638" y="1954171"/>
            <a:ext cx="14886723" cy="1057910"/>
          </a:xfrm>
          <a:prstGeom prst="rect">
            <a:avLst/>
          </a:prstGeom>
        </p:spPr>
        <p:txBody>
          <a:bodyPr lIns="0" tIns="0" rIns="0" bIns="0" rtlCol="0" anchor="t">
            <a:spAutoFit/>
          </a:bodyPr>
          <a:lstStyle/>
          <a:p>
            <a:pPr algn="ctr">
              <a:lnSpc>
                <a:spcPts val="4269"/>
              </a:lnSpc>
            </a:pPr>
            <a:r>
              <a:rPr lang="en-US" sz="3499">
                <a:solidFill>
                  <a:srgbClr val="000000"/>
                </a:solidFill>
                <a:latin typeface="Now"/>
              </a:rPr>
              <a:t>COMPARISON BETWEEN VICTIMIZATION RATES OF ASIAN &amp; WHITE AMERICANS FROM 2020-2021: YEARLY</a:t>
            </a:r>
          </a:p>
        </p:txBody>
      </p:sp>
      <p:sp>
        <p:nvSpPr>
          <p:cNvPr id="6" name="TextBox 6"/>
          <p:cNvSpPr txBox="1"/>
          <p:nvPr/>
        </p:nvSpPr>
        <p:spPr>
          <a:xfrm>
            <a:off x="13354555" y="9100035"/>
            <a:ext cx="1376904"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WHITE</a:t>
            </a:r>
          </a:p>
        </p:txBody>
      </p:sp>
      <p:sp>
        <p:nvSpPr>
          <p:cNvPr id="7" name="TextBox 7"/>
          <p:cNvSpPr txBox="1"/>
          <p:nvPr/>
        </p:nvSpPr>
        <p:spPr>
          <a:xfrm>
            <a:off x="4212501" y="9028624"/>
            <a:ext cx="1698680" cy="449828"/>
          </a:xfrm>
          <a:prstGeom prst="rect">
            <a:avLst/>
          </a:prstGeom>
        </p:spPr>
        <p:txBody>
          <a:bodyPr lIns="0" tIns="0" rIns="0" bIns="0" rtlCol="0" anchor="t">
            <a:spAutoFit/>
          </a:bodyPr>
          <a:lstStyle/>
          <a:p>
            <a:pPr>
              <a:lnSpc>
                <a:spcPts val="3540"/>
              </a:lnSpc>
              <a:spcBef>
                <a:spcPct val="0"/>
              </a:spcBef>
            </a:pPr>
            <a:r>
              <a:rPr lang="en-US" sz="2902">
                <a:solidFill>
                  <a:srgbClr val="000000"/>
                </a:solidFill>
                <a:latin typeface="Now Bold"/>
              </a:rPr>
              <a:t>ASIAN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712</Words>
  <Application>Microsoft Office PowerPoint</Application>
  <PresentationFormat>Custom</PresentationFormat>
  <Paragraphs>87</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Arial</vt:lpstr>
      <vt:lpstr>Now</vt:lpstr>
      <vt:lpstr>Now Medium</vt:lpstr>
      <vt:lpstr>Inter Bold</vt:lpstr>
      <vt:lpstr>Inter</vt:lpstr>
      <vt:lpstr>Baskerville Display PT Bold</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 FINAL</dc:title>
  <cp:lastModifiedBy>Saleem, Tayaba</cp:lastModifiedBy>
  <cp:revision>2</cp:revision>
  <dcterms:created xsi:type="dcterms:W3CDTF">2006-08-16T00:00:00Z</dcterms:created>
  <dcterms:modified xsi:type="dcterms:W3CDTF">2023-12-09T14:44:33Z</dcterms:modified>
  <dc:identifier>DAF0gDy5oQw</dc:identifier>
</cp:coreProperties>
</file>